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97" r:id="rId2"/>
  </p:sldMasterIdLst>
  <p:notesMasterIdLst>
    <p:notesMasterId r:id="rId44"/>
  </p:notesMasterIdLst>
  <p:handoutMasterIdLst>
    <p:handoutMasterId r:id="rId45"/>
  </p:handoutMasterIdLst>
  <p:sldIdLst>
    <p:sldId id="371" r:id="rId3"/>
    <p:sldId id="372" r:id="rId4"/>
    <p:sldId id="400" r:id="rId5"/>
    <p:sldId id="301" r:id="rId6"/>
    <p:sldId id="302" r:id="rId7"/>
    <p:sldId id="285" r:id="rId8"/>
    <p:sldId id="303" r:id="rId9"/>
    <p:sldId id="304" r:id="rId10"/>
    <p:sldId id="288" r:id="rId11"/>
    <p:sldId id="370" r:id="rId12"/>
    <p:sldId id="369" r:id="rId13"/>
    <p:sldId id="362" r:id="rId14"/>
    <p:sldId id="401" r:id="rId15"/>
    <p:sldId id="345" r:id="rId16"/>
    <p:sldId id="346" r:id="rId17"/>
    <p:sldId id="347" r:id="rId18"/>
    <p:sldId id="348" r:id="rId19"/>
    <p:sldId id="349" r:id="rId20"/>
    <p:sldId id="403" r:id="rId21"/>
    <p:sldId id="351" r:id="rId22"/>
    <p:sldId id="352" r:id="rId23"/>
    <p:sldId id="353" r:id="rId24"/>
    <p:sldId id="354" r:id="rId25"/>
    <p:sldId id="365" r:id="rId26"/>
    <p:sldId id="378" r:id="rId27"/>
    <p:sldId id="402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81" r:id="rId39"/>
    <p:sldId id="382" r:id="rId40"/>
    <p:sldId id="399" r:id="rId41"/>
    <p:sldId id="306" r:id="rId42"/>
    <p:sldId id="373" r:id="rId43"/>
  </p:sldIdLst>
  <p:sldSz cx="9144000" cy="6858000" type="screen4x3"/>
  <p:notesSz cx="7010400" cy="927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9B"/>
    <a:srgbClr val="D2DCF2"/>
    <a:srgbClr val="FF9933"/>
    <a:srgbClr val="B2B2B2"/>
    <a:srgbClr val="A6A6A6"/>
    <a:srgbClr val="4D4D4D"/>
    <a:srgbClr val="5D87A1"/>
    <a:srgbClr val="B30838"/>
    <a:srgbClr val="611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792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7450" y="696913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31273" y="3011559"/>
            <a:ext cx="7481454" cy="179222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831273" y="1385453"/>
            <a:ext cx="7481454" cy="1294671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 smtClean="0"/>
            </a:lvl1pPr>
          </a:lstStyle>
          <a:p>
            <a:r>
              <a:rPr lang="en-US" smtClean="0"/>
              <a:t>Click to edit Master title style</a:t>
            </a:r>
            <a:endParaRPr dirty="0" smtClean="0"/>
          </a:p>
        </p:txBody>
      </p:sp>
      <p:cxnSp>
        <p:nvCxnSpPr>
          <p:cNvPr id="12" name="Straight Connector 12"/>
          <p:cNvCxnSpPr>
            <a:cxnSpLocks noChangeShapeType="1"/>
          </p:cNvCxnSpPr>
          <p:nvPr userDrawn="1"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pic>
        <p:nvPicPr>
          <p:cNvPr id="8" name="Picture 7" descr="LL_Logo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8465" y="5111496"/>
            <a:ext cx="3427070" cy="3452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339993" y="1700213"/>
            <a:ext cx="6454775" cy="3943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168" y="5706497"/>
            <a:ext cx="6455664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344168" y="1249252"/>
            <a:ext cx="6455664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45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68657" y="0"/>
            <a:ext cx="122813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21877" y="1385453"/>
            <a:ext cx="9100246" cy="4241056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31273" y="3011559"/>
            <a:ext cx="7481454" cy="179222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831273" y="1385453"/>
            <a:ext cx="7481454" cy="1294671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 smtClean="0"/>
            </a:lvl1pPr>
          </a:lstStyle>
          <a:p>
            <a:r>
              <a:rPr lang="en-US" smtClean="0"/>
              <a:t>Click to edit Master title style</a:t>
            </a:r>
            <a:endParaRPr dirty="0" smtClean="0"/>
          </a:p>
        </p:txBody>
      </p:sp>
      <p:cxnSp>
        <p:nvCxnSpPr>
          <p:cNvPr id="12" name="Straight Connector 12"/>
          <p:cNvCxnSpPr>
            <a:cxnSpLocks noChangeShapeType="1"/>
          </p:cNvCxnSpPr>
          <p:nvPr userDrawn="1"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pic>
        <p:nvPicPr>
          <p:cNvPr id="8" name="Picture 7" descr="LL_Logo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465" y="5111496"/>
            <a:ext cx="3427070" cy="3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98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78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46653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1588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54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44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43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0527" y="145147"/>
            <a:ext cx="7262946" cy="4644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940527" y="593818"/>
            <a:ext cx="7262879" cy="296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8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680754"/>
            <a:ext cx="8188774" cy="4442955"/>
          </a:xfrm>
          <a:prstGeom prst="rect">
            <a:avLst/>
          </a:prstGeom>
        </p:spPr>
        <p:txBody>
          <a:bodyPr anchor="t" anchorCtr="1"/>
          <a:lstStyle>
            <a:lvl1pPr>
              <a:lnSpc>
                <a:spcPts val="2200"/>
              </a:lnSpc>
              <a:spcBef>
                <a:spcPts val="15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15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15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15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6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4899" y="1768103"/>
            <a:ext cx="5970446" cy="37737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4899" y="5603133"/>
            <a:ext cx="5970446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584899" y="1312860"/>
            <a:ext cx="5970446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02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736583" y="1828800"/>
            <a:ext cx="5687568" cy="33432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229437"/>
            <a:ext cx="5687568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737360" y="1368517"/>
            <a:ext cx="5687568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906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339993" y="1700213"/>
            <a:ext cx="6454775" cy="3943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168" y="5706497"/>
            <a:ext cx="6455664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344168" y="1249252"/>
            <a:ext cx="6455664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094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46653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1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0527" y="145147"/>
            <a:ext cx="7262946" cy="4644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940527" y="593818"/>
            <a:ext cx="7262879" cy="296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680754"/>
            <a:ext cx="8188774" cy="4442955"/>
          </a:xfrm>
          <a:prstGeom prst="rect">
            <a:avLst/>
          </a:prstGeom>
        </p:spPr>
        <p:txBody>
          <a:bodyPr anchor="t" anchorCtr="1"/>
          <a:lstStyle>
            <a:lvl1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4899" y="1768103"/>
            <a:ext cx="5970446" cy="37737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4899" y="5603133"/>
            <a:ext cx="5970446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584899" y="1312860"/>
            <a:ext cx="5970446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736583" y="1828800"/>
            <a:ext cx="5687568" cy="33432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229437"/>
            <a:ext cx="5687568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737360" y="1368517"/>
            <a:ext cx="5687568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527" y="101601"/>
            <a:ext cx="7262946" cy="81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 userDrawn="1"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 userDrawn="1"/>
        </p:nvSpPr>
        <p:spPr bwMode="auto">
          <a:xfrm>
            <a:off x="322036" y="6451134"/>
            <a:ext cx="1088136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0" bIns="0"/>
          <a:lstStyle/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Presentation Name - </a:t>
            </a:r>
            <a:fld id="{6A829F23-F466-44AA-A5B9-24580D3A690E}" type="slidenum">
              <a:rPr lang="en-US" sz="7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7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Author Initials  MM/DD/YY</a:t>
            </a:r>
          </a:p>
        </p:txBody>
      </p:sp>
      <p:pic>
        <p:nvPicPr>
          <p:cNvPr id="15" name="Content Placeholder 3" descr="LL_Logo_alone_blue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365760" y="246888"/>
            <a:ext cx="548640" cy="531083"/>
          </a:xfrm>
          <a:prstGeom prst="rect">
            <a:avLst/>
          </a:prstGeom>
        </p:spPr>
      </p:pic>
      <p:pic>
        <p:nvPicPr>
          <p:cNvPr id="16" name="Picture 15" descr="LL_Logo_blue_nomark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6775704" y="6473952"/>
            <a:ext cx="2007032" cy="2282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89" r:id="rId4"/>
    <p:sldLayoutId id="2147483695" r:id="rId5"/>
    <p:sldLayoutId id="2147483692" r:id="rId6"/>
    <p:sldLayoutId id="2147483693" r:id="rId7"/>
    <p:sldLayoutId id="2147483676" r:id="rId8"/>
    <p:sldLayoutId id="2147483690" r:id="rId9"/>
    <p:sldLayoutId id="2147483691" r:id="rId10"/>
    <p:sldLayoutId id="2147483696" r:id="rId11"/>
  </p:sldLayoutIdLst>
  <p:txStyles>
    <p:titleStyle>
      <a:lvl1pPr algn="ctr" eaLnBrk="1" hangingPunct="1">
        <a:lnSpc>
          <a:spcPts val="28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33363" indent="-233363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2000" b="1">
          <a:latin typeface="Arial" pitchFamily="34" charset="0"/>
          <a:cs typeface="Arial" pitchFamily="34" charset="0"/>
        </a:defRPr>
      </a:lvl1pPr>
      <a:lvl2pPr marL="509588" indent="-22542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–"/>
        <a:defRPr sz="2000" b="1">
          <a:latin typeface="Arial" pitchFamily="34" charset="0"/>
          <a:cs typeface="Arial" pitchFamily="34" charset="0"/>
        </a:defRPr>
      </a:lvl2pPr>
      <a:lvl3pPr marL="854075" indent="-22383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600" b="1">
          <a:latin typeface="Arial" pitchFamily="34" charset="0"/>
          <a:cs typeface="Arial" pitchFamily="34" charset="0"/>
        </a:defRPr>
      </a:lvl3pPr>
      <a:lvl4pPr marL="1035050" indent="-18097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Courier New" pitchFamily="49" charset="0"/>
        <a:buChar char="o"/>
        <a:defRPr sz="1400" b="1">
          <a:latin typeface="Arial" pitchFamily="34" charset="0"/>
          <a:cs typeface="Arial" pitchFamily="34" charset="0"/>
        </a:defRPr>
      </a:lvl4pPr>
      <a:lvl5pPr marL="796925" indent="0" algn="l" eaLnBrk="1" hangingPunct="1">
        <a:spcBef>
          <a:spcPts val="600"/>
        </a:spcBef>
        <a:defRPr sz="1600" b="1">
          <a:latin typeface="Arial" pitchFamily="34" charset="0"/>
          <a:cs typeface="Arial" pitchFamily="34" charset="0"/>
        </a:defRPr>
      </a:lvl5pPr>
      <a:lvl6pPr marL="1147763" indent="0" algn="l" eaLnBrk="1" hangingPunct="1">
        <a:spcBef>
          <a:spcPts val="600"/>
        </a:spcBef>
        <a:defRPr sz="1400" b="1">
          <a:latin typeface="Arial" pitchFamily="34" charset="0"/>
          <a:cs typeface="Arial" pitchFamily="34" charset="0"/>
        </a:defRPr>
      </a:lvl6pPr>
      <a:lvl7pPr marL="1319213" indent="-17938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2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527" y="139701"/>
            <a:ext cx="7262946" cy="81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322036" y="6451134"/>
            <a:ext cx="1088136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0" bIns="0"/>
          <a:lstStyle/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LPS Program Review - </a:t>
            </a:r>
            <a:fld id="{6A829F23-F466-44AA-A5B9-24580D3A690E}" type="slidenum">
              <a:rPr lang="en-US" sz="7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700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700" dirty="0" smtClean="0">
                <a:solidFill>
                  <a:srgbClr val="000000"/>
                </a:solidFill>
                <a:cs typeface="Arial" pitchFamily="34" charset="0"/>
              </a:rPr>
              <a:t>07/20/15</a:t>
            </a:r>
          </a:p>
        </p:txBody>
      </p:sp>
      <p:pic>
        <p:nvPicPr>
          <p:cNvPr id="15" name="Content Placeholder 3" descr="LL_Logo_alone_blue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246888"/>
            <a:ext cx="548640" cy="531083"/>
          </a:xfrm>
          <a:prstGeom prst="rect">
            <a:avLst/>
          </a:prstGeom>
        </p:spPr>
      </p:pic>
      <p:pic>
        <p:nvPicPr>
          <p:cNvPr id="16" name="Picture 15" descr="LL_Logo_blue_nomark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704" y="6473952"/>
            <a:ext cx="2007032" cy="2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5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timing>
    <p:tnLst>
      <p:par>
        <p:cTn id="1" dur="indefinite" restart="never" nodeType="tmRoot"/>
      </p:par>
    </p:tnLst>
  </p:timing>
  <p:txStyles>
    <p:titleStyle>
      <a:lvl1pPr algn="ctr" eaLnBrk="1" hangingPunct="1">
        <a:lnSpc>
          <a:spcPts val="28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33363" indent="-233363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2000" b="1">
          <a:latin typeface="Arial" pitchFamily="34" charset="0"/>
          <a:cs typeface="Arial" pitchFamily="34" charset="0"/>
        </a:defRPr>
      </a:lvl1pPr>
      <a:lvl2pPr marL="509588" indent="-22542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–"/>
        <a:defRPr sz="2000" b="1">
          <a:latin typeface="Arial" pitchFamily="34" charset="0"/>
          <a:cs typeface="Arial" pitchFamily="34" charset="0"/>
        </a:defRPr>
      </a:lvl2pPr>
      <a:lvl3pPr marL="854075" indent="-22383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600" b="1">
          <a:latin typeface="Arial" pitchFamily="34" charset="0"/>
          <a:cs typeface="Arial" pitchFamily="34" charset="0"/>
        </a:defRPr>
      </a:lvl3pPr>
      <a:lvl4pPr marL="1035050" indent="-18097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Courier New" pitchFamily="49" charset="0"/>
        <a:buChar char="o"/>
        <a:defRPr sz="1400" b="1">
          <a:latin typeface="Arial" pitchFamily="34" charset="0"/>
          <a:cs typeface="Arial" pitchFamily="34" charset="0"/>
        </a:defRPr>
      </a:lvl4pPr>
      <a:lvl5pPr marL="796925" indent="0" algn="l" eaLnBrk="1" hangingPunct="1">
        <a:spcBef>
          <a:spcPts val="600"/>
        </a:spcBef>
        <a:defRPr sz="1600" b="1">
          <a:latin typeface="Arial" pitchFamily="34" charset="0"/>
          <a:cs typeface="Arial" pitchFamily="34" charset="0"/>
        </a:defRPr>
      </a:lvl5pPr>
      <a:lvl6pPr marL="1147763" indent="0" algn="l" eaLnBrk="1" hangingPunct="1">
        <a:spcBef>
          <a:spcPts val="600"/>
        </a:spcBef>
        <a:defRPr sz="1400" b="1">
          <a:latin typeface="Arial" pitchFamily="34" charset="0"/>
          <a:cs typeface="Arial" pitchFamily="34" charset="0"/>
        </a:defRPr>
      </a:lvl6pPr>
      <a:lvl7pPr marL="1319213" indent="-17938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2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13" Type="http://schemas.openxmlformats.org/officeDocument/2006/relationships/image" Target="../media/image73.png"/><Relationship Id="rId3" Type="http://schemas.openxmlformats.org/officeDocument/2006/relationships/image" Target="../media/image63.tiff"/><Relationship Id="rId7" Type="http://schemas.openxmlformats.org/officeDocument/2006/relationships/image" Target="../media/image67.tiff"/><Relationship Id="rId12" Type="http://schemas.openxmlformats.org/officeDocument/2006/relationships/image" Target="../media/image72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11" Type="http://schemas.openxmlformats.org/officeDocument/2006/relationships/image" Target="../media/image71.png"/><Relationship Id="rId5" Type="http://schemas.openxmlformats.org/officeDocument/2006/relationships/image" Target="../media/image65.tiff"/><Relationship Id="rId10" Type="http://schemas.openxmlformats.org/officeDocument/2006/relationships/image" Target="../media/image70.tiff"/><Relationship Id="rId4" Type="http://schemas.openxmlformats.org/officeDocument/2006/relationships/image" Target="../media/image64.tiff"/><Relationship Id="rId9" Type="http://schemas.openxmlformats.org/officeDocument/2006/relationships/image" Target="../media/image6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microsoft.com/office/2007/relationships/hdphoto" Target="../media/hdphoto5.wdp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31273" y="3054289"/>
            <a:ext cx="7481454" cy="1792224"/>
          </a:xfrm>
        </p:spPr>
        <p:txBody>
          <a:bodyPr/>
          <a:lstStyle/>
          <a:p>
            <a:r>
              <a:rPr lang="en-US" sz="2400" dirty="0" smtClean="0"/>
              <a:t>P.I.s:  John Chiaverini</a:t>
            </a:r>
            <a:r>
              <a:rPr lang="en-US" sz="2400" dirty="0"/>
              <a:t> </a:t>
            </a:r>
            <a:r>
              <a:rPr lang="en-US" sz="2400" dirty="0" smtClean="0"/>
              <a:t>and Jeremy Sage</a:t>
            </a:r>
          </a:p>
          <a:p>
            <a:r>
              <a:rPr lang="en-US" sz="2000" dirty="0" smtClean="0"/>
              <a:t>QCPR</a:t>
            </a:r>
          </a:p>
          <a:p>
            <a:r>
              <a:rPr lang="en-US" sz="2000" dirty="0"/>
              <a:t>2</a:t>
            </a:r>
            <a:r>
              <a:rPr lang="en-US" sz="2000" dirty="0" smtClean="0"/>
              <a:t> August 2018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3239" y="1340848"/>
            <a:ext cx="9077523" cy="1294671"/>
          </a:xfrm>
        </p:spPr>
        <p:txBody>
          <a:bodyPr/>
          <a:lstStyle/>
          <a:p>
            <a:r>
              <a:rPr lang="en-US" dirty="0" smtClean="0"/>
              <a:t> Toward Scalable, High-Fidelity Trapped-Ion Quantum Information Processing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7752" y="6404598"/>
            <a:ext cx="864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work is sponsored by the Department of Defense under Air Force Contract #FA8721-05-C-0002. Opinions, interpretations, conclusions, and recommendations are those of the author and are not necessarily endorsed by the United States Government.</a:t>
            </a:r>
          </a:p>
        </p:txBody>
      </p:sp>
    </p:spTree>
    <p:extLst>
      <p:ext uri="{BB962C8B-B14F-4D97-AF65-F5344CB8AC3E}">
        <p14:creationId xmlns:p14="http://schemas.microsoft.com/office/powerpoint/2010/main" val="36539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556" y="1305401"/>
            <a:ext cx="1624239" cy="154326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Gates in Longer Ion Chains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59821" y="219999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Sr</a:t>
            </a:r>
            <a:r>
              <a:rPr lang="en-US" sz="1400" b="1" baseline="30000" dirty="0" smtClean="0">
                <a:solidFill>
                  <a:schemeClr val="bg1"/>
                </a:solidFill>
              </a:rPr>
              <a:t>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0968" y="1561079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Sr</a:t>
            </a:r>
            <a:r>
              <a:rPr lang="en-US" sz="1400" b="1" baseline="30000" dirty="0" smtClean="0">
                <a:solidFill>
                  <a:schemeClr val="bg1"/>
                </a:solidFill>
              </a:rPr>
              <a:t>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8120" y="1750230"/>
            <a:ext cx="484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Ca</a:t>
            </a:r>
            <a:r>
              <a:rPr lang="en-US" sz="1400" b="1" baseline="30000" dirty="0" smtClean="0">
                <a:solidFill>
                  <a:schemeClr val="bg1"/>
                </a:solidFill>
              </a:rPr>
              <a:t>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435101" y="3087642"/>
            <a:ext cx="4352102" cy="3418790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618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285750" indent="-285750"/>
            <a:r>
              <a:rPr lang="en-US" kern="0" dirty="0" smtClean="0">
                <a:solidFill>
                  <a:sysClr val="windowText" lastClr="000000"/>
                </a:solidFill>
              </a:rPr>
              <a:t>High-fidelity two-qubit operations between ions of the same species</a:t>
            </a:r>
          </a:p>
          <a:p>
            <a:pPr marL="285750" indent="-285750"/>
            <a:r>
              <a:rPr lang="en-US" kern="0" dirty="0" smtClean="0">
                <a:solidFill>
                  <a:sysClr val="windowText" lastClr="000000"/>
                </a:solidFill>
              </a:rPr>
              <a:t>Auxiliary ion of different species used for sympathetic cooling, low-crosstalk state-readout</a:t>
            </a:r>
          </a:p>
          <a:p>
            <a:pPr marL="285750" indent="-285750"/>
            <a:r>
              <a:rPr lang="en-US" kern="0" dirty="0" smtClean="0">
                <a:solidFill>
                  <a:sysClr val="windowText" lastClr="000000"/>
                </a:solidFill>
              </a:rPr>
              <a:t>Recently demonstrated with fidelity </a:t>
            </a:r>
            <a:r>
              <a:rPr lang="en-US" kern="0" dirty="0" smtClean="0">
                <a:solidFill>
                  <a:schemeClr val="accent1">
                    <a:lumMod val="75000"/>
                  </a:schemeClr>
                </a:solidFill>
              </a:rPr>
              <a:t>F &gt; 0.95</a:t>
            </a:r>
          </a:p>
          <a:p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57" y="3528292"/>
            <a:ext cx="3689329" cy="2537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87204" y="2921380"/>
            <a:ext cx="4127633" cy="858250"/>
          </a:xfrm>
          <a:prstGeom prst="rect">
            <a:avLst/>
          </a:prstGeom>
          <a:noFill/>
        </p:spPr>
        <p:txBody>
          <a:bodyPr wrap="square" lIns="423230" tIns="211615" rIns="423230" bIns="211615" rtlCol="0">
            <a:sp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MS gate driven between Sr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ions</a:t>
            </a:r>
          </a:p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 motion pre-cooled by Ca</a:t>
            </a:r>
            <a:r>
              <a:rPr lang="en-US" sz="1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907098" y="2215194"/>
            <a:ext cx="189151" cy="189151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44185" y="2465817"/>
            <a:ext cx="189151" cy="189151"/>
          </a:xfrm>
          <a:prstGeom prst="ellipse">
            <a:avLst/>
          </a:prstGeom>
          <a:gradFill flip="none" rotWithShape="1">
            <a:gsLst>
              <a:gs pos="0">
                <a:srgbClr val="CC99FF">
                  <a:shade val="30000"/>
                  <a:satMod val="115000"/>
                </a:srgbClr>
              </a:gs>
              <a:gs pos="50000">
                <a:srgbClr val="CC99FF">
                  <a:shade val="67500"/>
                  <a:satMod val="115000"/>
                </a:srgbClr>
              </a:gs>
              <a:gs pos="100000">
                <a:srgbClr val="CC99FF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57721" y="1964571"/>
            <a:ext cx="189151" cy="189151"/>
          </a:xfrm>
          <a:prstGeom prst="ellipse">
            <a:avLst/>
          </a:prstGeom>
          <a:gradFill flip="none" rotWithShape="1">
            <a:gsLst>
              <a:gs pos="0">
                <a:srgbClr val="CC99FF">
                  <a:shade val="30000"/>
                  <a:satMod val="115000"/>
                </a:srgbClr>
              </a:gs>
              <a:gs pos="50000">
                <a:srgbClr val="CC99FF">
                  <a:shade val="67500"/>
                  <a:satMod val="115000"/>
                </a:srgbClr>
              </a:gs>
              <a:gs pos="100000">
                <a:srgbClr val="CC99FF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736777" y="2394079"/>
            <a:ext cx="180153" cy="168014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003437" y="2199992"/>
            <a:ext cx="118898" cy="110887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251047" y="1891132"/>
            <a:ext cx="180153" cy="168014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36325" y="1348654"/>
            <a:ext cx="173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Shared vibrational mode</a:t>
            </a:r>
            <a:endParaRPr lang="en-US" sz="1400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1352461" y="1283279"/>
            <a:ext cx="2517383" cy="1469030"/>
            <a:chOff x="1355039" y="1208060"/>
            <a:chExt cx="2517383" cy="146903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039" y="1208060"/>
              <a:ext cx="2517383" cy="146903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/>
            <a:srcRect l="50731" t="41873" r="44628" b="51434"/>
            <a:stretch/>
          </p:blipFill>
          <p:spPr>
            <a:xfrm>
              <a:off x="2393157" y="1778104"/>
              <a:ext cx="116842" cy="98321"/>
            </a:xfrm>
            <a:prstGeom prst="ellipse">
              <a:avLst/>
            </a:prstGeom>
            <a:effectLst>
              <a:softEdge rad="0"/>
            </a:effectLst>
          </p:spPr>
        </p:pic>
      </p:grpSp>
      <p:sp>
        <p:nvSpPr>
          <p:cNvPr id="5" name="TextBox 4"/>
          <p:cNvSpPr txBox="1"/>
          <p:nvPr/>
        </p:nvSpPr>
        <p:spPr>
          <a:xfrm>
            <a:off x="37232" y="6080530"/>
            <a:ext cx="1600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c</a:t>
            </a:r>
            <a:r>
              <a:rPr lang="en-US" sz="1100" b="1" dirty="0" smtClean="0"/>
              <a:t>f. work at NIST, ETH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06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Cryocooler Vibration Compensation</a:t>
            </a:r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615576" y="1514889"/>
            <a:ext cx="8297128" cy="4742892"/>
            <a:chOff x="114133" y="1418697"/>
            <a:chExt cx="8297128" cy="4742892"/>
          </a:xfrm>
        </p:grpSpPr>
        <p:sp>
          <p:nvSpPr>
            <p:cNvPr id="94" name="Octagon 93"/>
            <p:cNvSpPr/>
            <p:nvPr/>
          </p:nvSpPr>
          <p:spPr>
            <a:xfrm>
              <a:off x="4031982" y="3965649"/>
              <a:ext cx="2195939" cy="2195940"/>
            </a:xfrm>
            <a:prstGeom prst="octagon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ctagon 15"/>
            <p:cNvSpPr/>
            <p:nvPr/>
          </p:nvSpPr>
          <p:spPr>
            <a:xfrm>
              <a:off x="4171904" y="4098747"/>
              <a:ext cx="1930913" cy="1930914"/>
            </a:xfrm>
            <a:prstGeom prst="octag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ctagon 16"/>
            <p:cNvSpPr/>
            <p:nvPr/>
          </p:nvSpPr>
          <p:spPr>
            <a:xfrm>
              <a:off x="4332813" y="4277062"/>
              <a:ext cx="1609095" cy="1609095"/>
            </a:xfrm>
            <a:prstGeom prst="octago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ctagon 45"/>
            <p:cNvSpPr/>
            <p:nvPr/>
          </p:nvSpPr>
          <p:spPr>
            <a:xfrm>
              <a:off x="4494021" y="4420566"/>
              <a:ext cx="1287276" cy="1287276"/>
            </a:xfrm>
            <a:prstGeom prst="octag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 rot="-2700000">
              <a:off x="4787438" y="4570323"/>
              <a:ext cx="68446" cy="43442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 flipV="1">
              <a:off x="3636136" y="3157723"/>
              <a:ext cx="670349" cy="1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090585" y="3581168"/>
              <a:ext cx="2423040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cxnSpLocks noChangeAspect="1"/>
            </p:cNvCxnSpPr>
            <p:nvPr/>
          </p:nvCxnSpPr>
          <p:spPr>
            <a:xfrm>
              <a:off x="3015420" y="2603165"/>
              <a:ext cx="1081749" cy="965457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658185" y="3196582"/>
              <a:ext cx="670349" cy="1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>
            <a:xfrm>
              <a:off x="3646825" y="3221941"/>
              <a:ext cx="443760" cy="396053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1" idx="2"/>
              <a:endCxn id="69" idx="0"/>
            </p:cNvCxnSpPr>
            <p:nvPr/>
          </p:nvCxnSpPr>
          <p:spPr>
            <a:xfrm>
              <a:off x="2354267" y="2177794"/>
              <a:ext cx="1837" cy="9018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/>
            <p:cNvSpPr/>
            <p:nvPr/>
          </p:nvSpPr>
          <p:spPr>
            <a:xfrm>
              <a:off x="2055957" y="2367823"/>
              <a:ext cx="775942" cy="288100"/>
            </a:xfrm>
            <a:prstGeom prst="arc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075932" y="2715372"/>
              <a:ext cx="592245" cy="530761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842568" y="2944641"/>
              <a:ext cx="714508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147413" y="2361859"/>
              <a:ext cx="0" cy="611456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33277" y="2374527"/>
              <a:ext cx="1023514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116620" y="2213618"/>
              <a:ext cx="1540897" cy="13555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611618" y="2380819"/>
              <a:ext cx="0" cy="1092859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940507" y="2927248"/>
              <a:ext cx="807542" cy="243615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770608" y="3626434"/>
              <a:ext cx="772365" cy="1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156791" y="2946411"/>
              <a:ext cx="714508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4133" y="3209851"/>
              <a:ext cx="2277858" cy="0"/>
            </a:xfrm>
            <a:prstGeom prst="line">
              <a:avLst/>
            </a:prstGeom>
            <a:ln w="63500">
              <a:solidFill>
                <a:srgbClr val="005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788484" y="4937942"/>
              <a:ext cx="740184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732666" y="2946174"/>
              <a:ext cx="257455" cy="257455"/>
            </a:xfrm>
            <a:prstGeom prst="ellipse">
              <a:avLst/>
            </a:prstGeom>
            <a:noFill/>
            <a:ln w="63500"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04184" y="2952396"/>
              <a:ext cx="257455" cy="257455"/>
            </a:xfrm>
            <a:prstGeom prst="ellipse">
              <a:avLst/>
            </a:prstGeom>
            <a:noFill/>
            <a:ln w="63500"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nip Same Side Corner Rectangle 26"/>
            <p:cNvSpPr/>
            <p:nvPr/>
          </p:nvSpPr>
          <p:spPr>
            <a:xfrm rot="16200000">
              <a:off x="2346100" y="3138862"/>
              <a:ext cx="246097" cy="141979"/>
            </a:xfrm>
            <a:prstGeom prst="snip2SameRect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2538643" y="3209851"/>
              <a:ext cx="514910" cy="1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 Same Side Corner Rectangle 28"/>
            <p:cNvSpPr/>
            <p:nvPr/>
          </p:nvSpPr>
          <p:spPr>
            <a:xfrm>
              <a:off x="3003135" y="3052162"/>
              <a:ext cx="672034" cy="315378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AOM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083880" y="3617995"/>
              <a:ext cx="1488730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977988" y="291890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0</a:t>
              </a:r>
              <a:endParaRPr lang="en-US" sz="1400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50709" y="3468874"/>
              <a:ext cx="321819" cy="3218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929727" y="4162077"/>
              <a:ext cx="257455" cy="257455"/>
            </a:xfrm>
            <a:prstGeom prst="ellipse">
              <a:avLst/>
            </a:prstGeom>
            <a:noFill/>
            <a:ln w="63500"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928636" y="4445323"/>
              <a:ext cx="257455" cy="257455"/>
            </a:xfrm>
            <a:prstGeom prst="ellipse">
              <a:avLst/>
            </a:prstGeom>
            <a:noFill/>
            <a:ln w="63500"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nip Same Side Corner Rectangle 34"/>
            <p:cNvSpPr/>
            <p:nvPr/>
          </p:nvSpPr>
          <p:spPr>
            <a:xfrm rot="5400000">
              <a:off x="6474625" y="3560368"/>
              <a:ext cx="246097" cy="141979"/>
            </a:xfrm>
            <a:prstGeom prst="snip2SameRect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Snip Same Side Corner Rectangle 35"/>
            <p:cNvSpPr/>
            <p:nvPr/>
          </p:nvSpPr>
          <p:spPr>
            <a:xfrm rot="5400000">
              <a:off x="6471513" y="4813245"/>
              <a:ext cx="246097" cy="141979"/>
            </a:xfrm>
            <a:prstGeom prst="snip2SameRect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Block Arc 36"/>
            <p:cNvSpPr/>
            <p:nvPr/>
          </p:nvSpPr>
          <p:spPr>
            <a:xfrm rot="5400000">
              <a:off x="6023598" y="3988268"/>
              <a:ext cx="1290131" cy="532395"/>
            </a:xfrm>
            <a:prstGeom prst="blockArc">
              <a:avLst>
                <a:gd name="adj1" fmla="val 10800000"/>
                <a:gd name="adj2" fmla="val 21599980"/>
                <a:gd name="adj3" fmla="val 5443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3440160" y="2374527"/>
              <a:ext cx="2188369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 Same Side Corner Rectangle 38"/>
            <p:cNvSpPr/>
            <p:nvPr/>
          </p:nvSpPr>
          <p:spPr>
            <a:xfrm>
              <a:off x="4246972" y="2186339"/>
              <a:ext cx="672034" cy="315378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AOM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 Same Side Corner Rectangle 39"/>
            <p:cNvSpPr/>
            <p:nvPr/>
          </p:nvSpPr>
          <p:spPr>
            <a:xfrm>
              <a:off x="6545080" y="2798628"/>
              <a:ext cx="672034" cy="315378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8152639" y="3998335"/>
              <a:ext cx="257455" cy="257455"/>
            </a:xfrm>
            <a:prstGeom prst="ellipse">
              <a:avLst/>
            </a:prstGeom>
            <a:noFill/>
            <a:ln w="63500"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153806" y="4264655"/>
              <a:ext cx="257455" cy="257455"/>
            </a:xfrm>
            <a:prstGeom prst="ellipse">
              <a:avLst/>
            </a:prstGeom>
            <a:noFill/>
            <a:ln w="63500"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Snip Same Side Corner Rectangle 42"/>
            <p:cNvSpPr/>
            <p:nvPr/>
          </p:nvSpPr>
          <p:spPr>
            <a:xfrm rot="5400000">
              <a:off x="7699795" y="3108691"/>
              <a:ext cx="246097" cy="141979"/>
            </a:xfrm>
            <a:prstGeom prst="snip2SameRect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Block Arc 43"/>
            <p:cNvSpPr/>
            <p:nvPr/>
          </p:nvSpPr>
          <p:spPr>
            <a:xfrm rot="5400000">
              <a:off x="6899880" y="3885478"/>
              <a:ext cx="1987905" cy="532395"/>
            </a:xfrm>
            <a:prstGeom prst="blockArc">
              <a:avLst>
                <a:gd name="adj1" fmla="val 10800000"/>
                <a:gd name="adj2" fmla="val 21599980"/>
                <a:gd name="adj3" fmla="val 5443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450709" y="3468874"/>
              <a:ext cx="319899" cy="3218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613757" y="3377433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-1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531632" y="2640749"/>
              <a:ext cx="4347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929727" y="3888247"/>
              <a:ext cx="257455" cy="257455"/>
            </a:xfrm>
            <a:prstGeom prst="ellipse">
              <a:avLst/>
            </a:prstGeom>
            <a:noFill/>
            <a:ln w="63500"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691867" y="4820151"/>
              <a:ext cx="92774" cy="1930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77535" y="3057155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+1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12918" y="1957786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-1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448789" y="2216560"/>
              <a:ext cx="321819" cy="3218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 flipH="1" flipV="1">
              <a:off x="5455096" y="2216560"/>
              <a:ext cx="315512" cy="3218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32849" y="2314488"/>
              <a:ext cx="0" cy="12872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129325" y="2086573"/>
              <a:ext cx="0" cy="257455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092427" y="2297494"/>
              <a:ext cx="128728" cy="128728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077028" y="2900718"/>
              <a:ext cx="128728" cy="128728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557076" y="2876293"/>
              <a:ext cx="0" cy="12872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991038" y="3599616"/>
              <a:ext cx="156457" cy="81624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328534" y="3062802"/>
              <a:ext cx="0" cy="257455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Snip Same Side Corner Rectangle 64"/>
            <p:cNvSpPr/>
            <p:nvPr/>
          </p:nvSpPr>
          <p:spPr>
            <a:xfrm rot="18649645">
              <a:off x="2830316" y="2445429"/>
              <a:ext cx="246097" cy="323956"/>
            </a:xfrm>
            <a:prstGeom prst="snip2Same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93028" y="3286108"/>
              <a:ext cx="1623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Noise cancelled fiber (~30m)</a:t>
              </a:r>
              <a:endParaRPr lang="en-US" sz="1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889689" y="3602487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1m fiber</a:t>
              </a:r>
              <a:endParaRPr lang="en-US" sz="1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284961" y="4619998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1m fiber</a:t>
              </a:r>
              <a:endParaRPr lang="en-US" sz="1400" dirty="0"/>
            </a:p>
          </p:txBody>
        </p:sp>
        <p:sp>
          <p:nvSpPr>
            <p:cNvPr id="69" name="Flowchart: Summing Junction 68"/>
            <p:cNvSpPr>
              <a:spLocks noChangeAspect="1"/>
            </p:cNvSpPr>
            <p:nvPr/>
          </p:nvSpPr>
          <p:spPr>
            <a:xfrm>
              <a:off x="2259558" y="2267983"/>
              <a:ext cx="193091" cy="193091"/>
            </a:xfrm>
            <a:prstGeom prst="flowChartSummingJuncti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Process 70"/>
            <p:cNvSpPr/>
            <p:nvPr/>
          </p:nvSpPr>
          <p:spPr>
            <a:xfrm>
              <a:off x="2162516" y="1974735"/>
              <a:ext cx="383501" cy="203059"/>
            </a:xfrm>
            <a:prstGeom prst="flowChartProcess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163512" y="1944746"/>
              <a:ext cx="389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LO</a:t>
              </a:r>
              <a:endParaRPr lang="en-US" sz="1200" dirty="0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2351066" y="2456126"/>
              <a:ext cx="0" cy="34936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66326" y="2780858"/>
              <a:ext cx="169566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81630" y="2764995"/>
              <a:ext cx="0" cy="134090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66326" y="4098747"/>
              <a:ext cx="901093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lowchart: Process 77"/>
            <p:cNvSpPr/>
            <p:nvPr/>
          </p:nvSpPr>
          <p:spPr>
            <a:xfrm>
              <a:off x="1560820" y="4000338"/>
              <a:ext cx="383502" cy="203059"/>
            </a:xfrm>
            <a:prstGeom prst="flowChartProcess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35298" y="3967620"/>
              <a:ext cx="441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PID</a:t>
              </a:r>
              <a:endParaRPr lang="en-US" sz="1200" dirty="0"/>
            </a:p>
          </p:txBody>
        </p:sp>
        <p:sp>
          <p:nvSpPr>
            <p:cNvPr id="81" name="Flowchart: Process 80"/>
            <p:cNvSpPr/>
            <p:nvPr/>
          </p:nvSpPr>
          <p:spPr>
            <a:xfrm>
              <a:off x="2190941" y="4000338"/>
              <a:ext cx="383501" cy="203059"/>
            </a:xfrm>
            <a:prstGeom prst="flowChartProcess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123840" y="3967398"/>
              <a:ext cx="518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VCO</a:t>
              </a:r>
              <a:endParaRPr lang="en-US" sz="1200" dirty="0"/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1947017" y="4098747"/>
              <a:ext cx="243924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571821" y="4098747"/>
              <a:ext cx="643638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3208754" y="3372419"/>
              <a:ext cx="0" cy="74519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869847" y="1435650"/>
              <a:ext cx="1453221" cy="539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f</a:t>
              </a:r>
              <a:r>
                <a:rPr lang="en-US" sz="1400" baseline="-25000" dirty="0" err="1" smtClean="0"/>
                <a:t>LO</a:t>
              </a:r>
              <a:r>
                <a:rPr lang="en-US" sz="1400" dirty="0" smtClean="0"/>
                <a:t> = 2 </a:t>
              </a:r>
              <a:r>
                <a:rPr lang="en-US" sz="1400" dirty="0" err="1" smtClean="0"/>
                <a:t>f</a:t>
              </a:r>
              <a:r>
                <a:rPr lang="en-US" sz="1400" baseline="-25000" dirty="0" err="1" smtClean="0"/>
                <a:t>VCO</a:t>
              </a:r>
              <a:r>
                <a:rPr lang="en-US" sz="1400" dirty="0" smtClean="0"/>
                <a:t> at lock point</a:t>
              </a:r>
              <a:endParaRPr lang="en-US" sz="1400" dirty="0"/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5796086" y="4871589"/>
              <a:ext cx="74018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047011" y="1418697"/>
              <a:ext cx="11137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Freq. </a:t>
              </a:r>
              <a:r>
                <a:rPr lang="en-US" sz="1400" dirty="0"/>
                <a:t>s</a:t>
              </a:r>
              <a:r>
                <a:rPr lang="en-US" sz="1400" dirty="0" smtClean="0"/>
                <a:t>canning AOM</a:t>
              </a:r>
              <a:endParaRPr lang="en-US" sz="14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432739" y="2467497"/>
              <a:ext cx="991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MS AOM</a:t>
              </a:r>
              <a:endParaRPr lang="en-US" sz="14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458806" y="2952396"/>
              <a:ext cx="257455" cy="257455"/>
            </a:xfrm>
            <a:prstGeom prst="ellipse">
              <a:avLst/>
            </a:prstGeom>
            <a:noFill/>
            <a:ln w="63500">
              <a:solidFill>
                <a:srgbClr val="005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819374" y="2749320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-</a:t>
              </a:r>
              <a:r>
                <a:rPr lang="en-US" sz="1400" b="1" dirty="0" err="1" smtClean="0"/>
                <a:t>f</a:t>
              </a:r>
              <a:r>
                <a:rPr lang="en-US" sz="1400" b="1" baseline="-25000" dirty="0" err="1" smtClean="0"/>
                <a:t>VCO</a:t>
              </a:r>
              <a:endParaRPr lang="en-US" sz="1400" b="1" baseline="-25000" dirty="0" smtClean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47766" y="2599896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+</a:t>
              </a:r>
              <a:r>
                <a:rPr lang="en-US" sz="1400" b="1" dirty="0" err="1" smtClean="0"/>
                <a:t>f</a:t>
              </a:r>
              <a:r>
                <a:rPr lang="en-US" sz="1400" b="1" baseline="-25000" dirty="0" err="1" smtClean="0"/>
                <a:t>VCO</a:t>
              </a:r>
              <a:endParaRPr lang="en-US" sz="1400" b="1" baseline="-25000" dirty="0" smtClean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872251" y="4853954"/>
              <a:ext cx="526989" cy="52698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549879" y="5135474"/>
              <a:ext cx="3321584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5068914" y="5061503"/>
              <a:ext cx="128728" cy="12872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Snip Same Side Corner Rectangle 47"/>
            <p:cNvSpPr/>
            <p:nvPr/>
          </p:nvSpPr>
          <p:spPr>
            <a:xfrm rot="5400000">
              <a:off x="7696683" y="5064484"/>
              <a:ext cx="246097" cy="141979"/>
            </a:xfrm>
            <a:prstGeom prst="snip2SameRect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657123" y="5258522"/>
              <a:ext cx="4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>
              <a:off x="5830582" y="5226882"/>
              <a:ext cx="66743" cy="66743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472245" y="4971911"/>
            <a:ext cx="3385194" cy="110585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 marL="0" lvl="1" algn="ctr">
              <a:defRPr sz="1600" b="1"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b="1" dirty="0" smtClean="0"/>
              <a:t>Phase compensation of qubit beam through interferometry using auxiliary beam</a:t>
            </a:r>
            <a:endParaRPr lang="en-US" b="1" dirty="0"/>
          </a:p>
        </p:txBody>
      </p:sp>
      <p:grpSp>
        <p:nvGrpSpPr>
          <p:cNvPr id="70" name="Group 69"/>
          <p:cNvGrpSpPr/>
          <p:nvPr/>
        </p:nvGrpSpPr>
        <p:grpSpPr>
          <a:xfrm>
            <a:off x="137361" y="1042377"/>
            <a:ext cx="1928518" cy="1905000"/>
            <a:chOff x="137361" y="1042377"/>
            <a:chExt cx="1928518" cy="1905000"/>
          </a:xfrm>
        </p:grpSpPr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61" y="1042377"/>
              <a:ext cx="1018961" cy="1905000"/>
            </a:xfrm>
            <a:prstGeom prst="rect">
              <a:avLst/>
            </a:prstGeom>
          </p:spPr>
        </p:pic>
        <p:sp>
          <p:nvSpPr>
            <p:cNvPr id="124" name="Rectangle 123"/>
            <p:cNvSpPr/>
            <p:nvPr/>
          </p:nvSpPr>
          <p:spPr>
            <a:xfrm>
              <a:off x="1216743" y="1889676"/>
              <a:ext cx="849136" cy="21040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tint val="66000"/>
                    <a:satMod val="160000"/>
                  </a:schemeClr>
                </a:gs>
                <a:gs pos="50000">
                  <a:schemeClr val="accent1">
                    <a:lumMod val="75000"/>
                    <a:tint val="44500"/>
                    <a:satMod val="16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65533" y="1769171"/>
              <a:ext cx="575273" cy="8491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588806" y="1224116"/>
              <a:ext cx="128728" cy="5450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1444383" y="1514890"/>
              <a:ext cx="4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1617842" y="1483250"/>
              <a:ext cx="66743" cy="66743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1218115" y="1869628"/>
              <a:ext cx="843373" cy="245823"/>
              <a:chOff x="3857439" y="1026080"/>
              <a:chExt cx="1496962" cy="245823"/>
            </a:xfrm>
            <a:solidFill>
              <a:schemeClr val="accent3"/>
            </a:solidFill>
          </p:grpSpPr>
          <p:sp>
            <p:nvSpPr>
              <p:cNvPr id="119" name="Freeform 118"/>
              <p:cNvSpPr/>
              <p:nvPr/>
            </p:nvSpPr>
            <p:spPr>
              <a:xfrm>
                <a:off x="3857439" y="1026080"/>
                <a:ext cx="1496962" cy="62659"/>
              </a:xfrm>
              <a:custGeom>
                <a:avLst/>
                <a:gdLst>
                  <a:gd name="connsiteX0" fmla="*/ 0 w 1496962"/>
                  <a:gd name="connsiteY0" fmla="*/ 0 h 250804"/>
                  <a:gd name="connsiteX1" fmla="*/ 730045 w 1496962"/>
                  <a:gd name="connsiteY1" fmla="*/ 250722 h 250804"/>
                  <a:gd name="connsiteX2" fmla="*/ 1496962 w 1496962"/>
                  <a:gd name="connsiteY2" fmla="*/ 29496 h 250804"/>
                  <a:gd name="connsiteX0" fmla="*/ 0 w 1496962"/>
                  <a:gd name="connsiteY0" fmla="*/ 0 h 250804"/>
                  <a:gd name="connsiteX1" fmla="*/ 730045 w 1496962"/>
                  <a:gd name="connsiteY1" fmla="*/ 250722 h 250804"/>
                  <a:gd name="connsiteX2" fmla="*/ 1496962 w 1496962"/>
                  <a:gd name="connsiteY2" fmla="*/ 29496 h 250804"/>
                  <a:gd name="connsiteX0" fmla="*/ 0 w 1496962"/>
                  <a:gd name="connsiteY0" fmla="*/ 0 h 250828"/>
                  <a:gd name="connsiteX1" fmla="*/ 730045 w 1496962"/>
                  <a:gd name="connsiteY1" fmla="*/ 250722 h 250828"/>
                  <a:gd name="connsiteX2" fmla="*/ 1496962 w 1496962"/>
                  <a:gd name="connsiteY2" fmla="*/ 29496 h 250828"/>
                  <a:gd name="connsiteX0" fmla="*/ 0 w 1496962"/>
                  <a:gd name="connsiteY0" fmla="*/ 0 h 250844"/>
                  <a:gd name="connsiteX1" fmla="*/ 730045 w 1496962"/>
                  <a:gd name="connsiteY1" fmla="*/ 250722 h 250844"/>
                  <a:gd name="connsiteX2" fmla="*/ 1496962 w 1496962"/>
                  <a:gd name="connsiteY2" fmla="*/ 29496 h 25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6962" h="250844">
                    <a:moveTo>
                      <a:pt x="0" y="0"/>
                    </a:moveTo>
                    <a:cubicBezTo>
                      <a:pt x="240275" y="122903"/>
                      <a:pt x="480551" y="245806"/>
                      <a:pt x="730045" y="250722"/>
                    </a:cubicBezTo>
                    <a:cubicBezTo>
                      <a:pt x="979539" y="255638"/>
                      <a:pt x="1273278" y="111840"/>
                      <a:pt x="1496962" y="29496"/>
                    </a:cubicBezTo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/>
              <p:cNvSpPr/>
              <p:nvPr/>
            </p:nvSpPr>
            <p:spPr>
              <a:xfrm flipV="1">
                <a:off x="3857439" y="1209244"/>
                <a:ext cx="1496962" cy="62659"/>
              </a:xfrm>
              <a:custGeom>
                <a:avLst/>
                <a:gdLst>
                  <a:gd name="connsiteX0" fmla="*/ 0 w 1496962"/>
                  <a:gd name="connsiteY0" fmla="*/ 0 h 250804"/>
                  <a:gd name="connsiteX1" fmla="*/ 730045 w 1496962"/>
                  <a:gd name="connsiteY1" fmla="*/ 250722 h 250804"/>
                  <a:gd name="connsiteX2" fmla="*/ 1496962 w 1496962"/>
                  <a:gd name="connsiteY2" fmla="*/ 29496 h 250804"/>
                  <a:gd name="connsiteX0" fmla="*/ 0 w 1496962"/>
                  <a:gd name="connsiteY0" fmla="*/ 0 h 250804"/>
                  <a:gd name="connsiteX1" fmla="*/ 730045 w 1496962"/>
                  <a:gd name="connsiteY1" fmla="*/ 250722 h 250804"/>
                  <a:gd name="connsiteX2" fmla="*/ 1496962 w 1496962"/>
                  <a:gd name="connsiteY2" fmla="*/ 29496 h 250804"/>
                  <a:gd name="connsiteX0" fmla="*/ 0 w 1496962"/>
                  <a:gd name="connsiteY0" fmla="*/ 0 h 250828"/>
                  <a:gd name="connsiteX1" fmla="*/ 730045 w 1496962"/>
                  <a:gd name="connsiteY1" fmla="*/ 250722 h 250828"/>
                  <a:gd name="connsiteX2" fmla="*/ 1496962 w 1496962"/>
                  <a:gd name="connsiteY2" fmla="*/ 29496 h 250828"/>
                  <a:gd name="connsiteX0" fmla="*/ 0 w 1496962"/>
                  <a:gd name="connsiteY0" fmla="*/ 0 h 250844"/>
                  <a:gd name="connsiteX1" fmla="*/ 730045 w 1496962"/>
                  <a:gd name="connsiteY1" fmla="*/ 250722 h 250844"/>
                  <a:gd name="connsiteX2" fmla="*/ 1496962 w 1496962"/>
                  <a:gd name="connsiteY2" fmla="*/ 29496 h 25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6962" h="250844">
                    <a:moveTo>
                      <a:pt x="0" y="0"/>
                    </a:moveTo>
                    <a:cubicBezTo>
                      <a:pt x="240275" y="122903"/>
                      <a:pt x="480551" y="245806"/>
                      <a:pt x="730045" y="250722"/>
                    </a:cubicBezTo>
                    <a:cubicBezTo>
                      <a:pt x="979539" y="255638"/>
                      <a:pt x="1273278" y="111840"/>
                      <a:pt x="1496962" y="29496"/>
                    </a:cubicBezTo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6" name="Straight Arrow Connector 125"/>
            <p:cNvCxnSpPr/>
            <p:nvPr/>
          </p:nvCxnSpPr>
          <p:spPr>
            <a:xfrm>
              <a:off x="1446985" y="1993273"/>
              <a:ext cx="4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1620444" y="1961633"/>
              <a:ext cx="66743" cy="66743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1588806" y="1923701"/>
              <a:ext cx="128728" cy="12872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346449" y="2284772"/>
              <a:ext cx="684077" cy="16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520684" y="225679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k</a:t>
              </a:r>
              <a:endParaRPr lang="en-US" sz="1400" b="1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950233" y="1054141"/>
            <a:ext cx="303322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/>
              <a:t>An optical qubit is sensitive to the optical phase of the laser</a:t>
            </a:r>
          </a:p>
          <a:p>
            <a:pPr marL="22860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/>
              <a:t>Wavelength-scale vibrations cause effective dephasing</a:t>
            </a:r>
            <a:endParaRPr lang="en-US" sz="14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6397179" y="3822739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Aux. beam</a:t>
            </a:r>
            <a:endParaRPr lang="en-US" sz="1400" b="1" dirty="0"/>
          </a:p>
        </p:txBody>
      </p:sp>
      <p:sp>
        <p:nvSpPr>
          <p:cNvPr id="133" name="TextBox 132"/>
          <p:cNvSpPr txBox="1"/>
          <p:nvPr/>
        </p:nvSpPr>
        <p:spPr>
          <a:xfrm>
            <a:off x="6817403" y="5270192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Qubit beam</a:t>
            </a:r>
            <a:endParaRPr lang="en-US" sz="1200" b="1" dirty="0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621553" y="3306181"/>
            <a:ext cx="408973" cy="0"/>
          </a:xfrm>
          <a:prstGeom prst="straightConnector1">
            <a:avLst/>
          </a:prstGeom>
          <a:ln w="57150">
            <a:solidFill>
              <a:srgbClr val="00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-75059" y="3032527"/>
            <a:ext cx="822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From laser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584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4" y="4527756"/>
            <a:ext cx="8219239" cy="1408471"/>
          </a:xfrm>
        </p:spPr>
        <p:txBody>
          <a:bodyPr/>
          <a:lstStyle/>
          <a:p>
            <a:r>
              <a:rPr lang="en-US" dirty="0" smtClean="0"/>
              <a:t>With phase compensation and cryocooler on, obtain Ramsey coherence times comparable to when cryocooler is off</a:t>
            </a:r>
          </a:p>
          <a:p>
            <a:r>
              <a:rPr lang="en-US" dirty="0" smtClean="0"/>
              <a:t>Investigation in progress:  current limit may be due to uncompensated stages, laser linewidth, or B-field fluctuations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Vibration Compensation:  </a:t>
            </a:r>
            <a:r>
              <a:rPr lang="en-US" dirty="0"/>
              <a:t>P</a:t>
            </a:r>
            <a:r>
              <a:rPr lang="en-US" dirty="0" smtClean="0"/>
              <a:t>reliminary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68" y="977330"/>
            <a:ext cx="6204064" cy="3469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305" y="5928136"/>
            <a:ext cx="8305390" cy="34064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 marL="0" lvl="1" algn="ctr">
              <a:defRPr sz="1600" b="1"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b="1" dirty="0" smtClean="0"/>
              <a:t>Integrated light delivery can potentially make compensation unnecessary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71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0616" y="1118111"/>
            <a:ext cx="6982684" cy="505028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Dual-Ion-Species Control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Goal:  Use two ion species for scalable transport and readout; work toward high-fidelity gates with photonics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Two-qubit MS gates (same species, inter-species)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Two-ion gate in three-ion chain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/>
              <a:t>Anomalous Heating Studies</a:t>
            </a:r>
          </a:p>
          <a:p>
            <a:pPr lvl="1"/>
            <a:r>
              <a:rPr lang="en-US" dirty="0" smtClean="0"/>
              <a:t>Goal:  understand</a:t>
            </a:r>
            <a:r>
              <a:rPr lang="en-US" dirty="0"/>
              <a:t> </a:t>
            </a:r>
            <a:r>
              <a:rPr lang="en-US" dirty="0" smtClean="0"/>
              <a:t>and mitigate ion heating to improve speed / fidelity of quantum logic operations</a:t>
            </a:r>
          </a:p>
          <a:p>
            <a:pPr lvl="2"/>
            <a:r>
              <a:rPr lang="en-US" dirty="0" smtClean="0"/>
              <a:t>Ion-electrode distance dependence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 situ milling of Au and </a:t>
            </a:r>
            <a:r>
              <a:rPr lang="en-US" dirty="0" err="1" smtClean="0"/>
              <a:t>Nb</a:t>
            </a:r>
            <a:r>
              <a:rPr lang="en-US" dirty="0" smtClean="0"/>
              <a:t> traps as a function of T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Integrated Photonics Development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Goal:  develop scalable platform for integrated photonic control over wide wavelength range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Visible platform:  Al</a:t>
            </a:r>
            <a:r>
              <a:rPr lang="en-US" baseline="-25000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baseline="-25000" dirty="0" smtClean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/PECVD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(low loss, multi-layer, CMOS-compatible)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Toward High-efficiency photonic I/O</a:t>
            </a:r>
          </a:p>
          <a:p>
            <a:pPr lvl="2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Outline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9802" y="4884420"/>
            <a:ext cx="1382737" cy="128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514505" y="3215148"/>
            <a:ext cx="1378031" cy="1151854"/>
            <a:chOff x="7514505" y="3215148"/>
            <a:chExt cx="1378031" cy="11518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-1787" r="29524"/>
            <a:stretch/>
          </p:blipFill>
          <p:spPr>
            <a:xfrm>
              <a:off x="7514505" y="3215148"/>
              <a:ext cx="1378031" cy="11518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59" y="3266780"/>
              <a:ext cx="487538" cy="471937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9802" y="1227228"/>
            <a:ext cx="1382734" cy="1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6674" y="1124594"/>
            <a:ext cx="3609975" cy="5195089"/>
          </a:xfrm>
        </p:spPr>
        <p:txBody>
          <a:bodyPr/>
          <a:lstStyle/>
          <a:p>
            <a:r>
              <a:rPr lang="en-US" dirty="0" smtClean="0"/>
              <a:t>Four different metals</a:t>
            </a:r>
          </a:p>
          <a:p>
            <a:pPr lvl="1"/>
            <a:r>
              <a:rPr lang="en-US" dirty="0" smtClean="0"/>
              <a:t>All solvent cleaned</a:t>
            </a:r>
          </a:p>
          <a:p>
            <a:pPr lvl="1"/>
            <a:r>
              <a:rPr lang="en-US" dirty="0" smtClean="0"/>
              <a:t>Au, Pt: No surface oxides</a:t>
            </a:r>
          </a:p>
          <a:p>
            <a:pPr lvl="1"/>
            <a:r>
              <a:rPr lang="en-US" dirty="0" err="1" smtClean="0"/>
              <a:t>Nb</a:t>
            </a:r>
            <a:r>
              <a:rPr lang="en-US" dirty="0" smtClean="0"/>
              <a:t>, Al: Surface oxides</a:t>
            </a:r>
          </a:p>
          <a:p>
            <a:pPr lvl="1"/>
            <a:r>
              <a:rPr lang="en-US" dirty="0" err="1" smtClean="0"/>
              <a:t>Nb</a:t>
            </a:r>
            <a:r>
              <a:rPr lang="en-US" dirty="0" smtClean="0"/>
              <a:t>: S.C. at T &lt; 9K</a:t>
            </a:r>
          </a:p>
          <a:p>
            <a:r>
              <a:rPr lang="en-US" dirty="0" smtClean="0"/>
              <a:t>Taken over several years by different experimenters</a:t>
            </a:r>
          </a:p>
          <a:p>
            <a:r>
              <a:rPr lang="en-US" dirty="0" smtClean="0"/>
              <a:t>General trend is the same</a:t>
            </a:r>
          </a:p>
          <a:p>
            <a:pPr lvl="1"/>
            <a:r>
              <a:rPr lang="en-US" dirty="0" smtClean="0"/>
              <a:t>~2 orders of magnitude reduction going from RT to 4K</a:t>
            </a:r>
          </a:p>
          <a:p>
            <a:pPr lvl="1"/>
            <a:r>
              <a:rPr lang="en-US" dirty="0" smtClean="0"/>
              <a:t>Some levelling off at low temperature</a:t>
            </a:r>
          </a:p>
          <a:p>
            <a:r>
              <a:rPr lang="en-US" dirty="0" smtClean="0"/>
              <a:t>Al heating rate slightly, but consistently, higher – further study required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Trap Material 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4159" y="1391792"/>
            <a:ext cx="284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Axial 1.3 MHz, ion height 50 um</a:t>
            </a:r>
            <a:endParaRPr 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787" r="29524"/>
          <a:stretch/>
        </p:blipFill>
        <p:spPr>
          <a:xfrm>
            <a:off x="3676649" y="1699569"/>
            <a:ext cx="5091279" cy="4255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16" y="2007346"/>
            <a:ext cx="1519397" cy="147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3980687" cy="3519975"/>
          </a:xfrm>
        </p:spPr>
        <p:txBody>
          <a:bodyPr/>
          <a:lstStyle/>
          <a:p>
            <a:r>
              <a:rPr lang="en-US" dirty="0" smtClean="0"/>
              <a:t>No essential difference between evaporated and electroplated Au</a:t>
            </a:r>
          </a:p>
          <a:p>
            <a:pPr lvl="1"/>
            <a:r>
              <a:rPr lang="en-US" dirty="0" smtClean="0"/>
              <a:t>Notwithstanding very different roughness</a:t>
            </a:r>
          </a:p>
          <a:p>
            <a:r>
              <a:rPr lang="en-US" dirty="0" smtClean="0"/>
              <a:t>All materials seem to have very similar behavior after nominal preparation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Trap Material Comparison</a:t>
            </a:r>
            <a:endParaRPr lang="en-US" dirty="0"/>
          </a:p>
        </p:txBody>
      </p:sp>
      <p:pic>
        <p:nvPicPr>
          <p:cNvPr id="2050" name="Picture 2" descr="C:\Users\jo21916\Documents\data\ions\HRs first-half 2017\goldComparison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494" y="1033817"/>
            <a:ext cx="4591655" cy="38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28328" y="1429788"/>
            <a:ext cx="8098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5 nm rms</a:t>
            </a: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22306" y="1215853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25 nm rms</a:t>
            </a:r>
            <a:endParaRPr lang="en-US" sz="11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19319" y="5054916"/>
            <a:ext cx="5547179" cy="64633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 marL="0" lvl="1" algn="ctr">
              <a:defRPr sz="1600" b="1"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b="1" dirty="0"/>
              <a:t>Data point to contaminating </a:t>
            </a:r>
            <a:r>
              <a:rPr lang="en-US" b="1" dirty="0" err="1"/>
              <a:t>adsorbates</a:t>
            </a:r>
            <a:r>
              <a:rPr lang="en-US" b="1" dirty="0"/>
              <a:t> on the surface as dominant heating source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3218" y="5945749"/>
            <a:ext cx="848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Local-chip bake to remove water/solvents (~110 C) did not improve HR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3" y="1116081"/>
            <a:ext cx="4236720" cy="2276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329" y="3581575"/>
            <a:ext cx="4235814" cy="261623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68072" y="1183038"/>
            <a:ext cx="3961033" cy="1141062"/>
          </a:xfrm>
        </p:spPr>
        <p:txBody>
          <a:bodyPr/>
          <a:lstStyle/>
          <a:p>
            <a:r>
              <a:rPr lang="en-US" dirty="0" smtClean="0"/>
              <a:t>Surface trap, 2 µm niobium on sapphire, 5 zones with ion-electrode distances 29-83 </a:t>
            </a:r>
            <a:r>
              <a:rPr lang="en-US" dirty="0" smtClean="0">
                <a:latin typeface="+mj-lt"/>
              </a:rPr>
              <a:t>µ</a:t>
            </a:r>
            <a:r>
              <a:rPr lang="en-US" dirty="0" smtClean="0"/>
              <a:t>m</a:t>
            </a:r>
          </a:p>
          <a:p>
            <a:r>
              <a:rPr lang="en-US" dirty="0" smtClean="0"/>
              <a:t>Controlled experiment</a:t>
            </a:r>
          </a:p>
          <a:p>
            <a:pPr lvl="1"/>
            <a:r>
              <a:rPr lang="en-US" dirty="0" smtClean="0"/>
              <a:t>One trap</a:t>
            </a:r>
          </a:p>
          <a:p>
            <a:pPr lvl="1"/>
            <a:r>
              <a:rPr lang="en-US" dirty="0" smtClean="0"/>
              <a:t>No need to break vacuum between measurements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Dependence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25665"/>
            <a:ext cx="3648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Sedlacek et al., PRA 97, 020302(R) (2018)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7488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" y="1171453"/>
            <a:ext cx="3926503" cy="36443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and Frequency Dependence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4183" y="3687829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f</a:t>
            </a:r>
            <a:r>
              <a:rPr lang="en-US" sz="1400" b="1" baseline="-25000" dirty="0" err="1" smtClean="0"/>
              <a:t>trap</a:t>
            </a:r>
            <a:r>
              <a:rPr lang="en-US" sz="1400" b="1" dirty="0" smtClean="0"/>
              <a:t>=850 kHz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18182" y="1786972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T= 295K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3902" y="344445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T= 5K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74935" y="4845919"/>
            <a:ext cx="8188774" cy="4830616"/>
          </a:xfrm>
        </p:spPr>
        <p:txBody>
          <a:bodyPr/>
          <a:lstStyle/>
          <a:p>
            <a:r>
              <a:rPr lang="en-US" dirty="0" smtClean="0"/>
              <a:t>Distance and frequency dependence are the same at high/low T</a:t>
            </a:r>
          </a:p>
          <a:p>
            <a:pPr lvl="1"/>
            <a:r>
              <a:rPr lang="en-US" dirty="0" smtClean="0"/>
              <a:t>Suggests the heating mechanism is the same at 5K and 295 K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aseline="30000" dirty="0"/>
              <a:t>-</a:t>
            </a:r>
            <a:r>
              <a:rPr lang="en-US" baseline="30000" dirty="0" smtClean="0"/>
              <a:t>4</a:t>
            </a:r>
            <a:r>
              <a:rPr lang="en-US" dirty="0" smtClean="0"/>
              <a:t> dependence is not consistent with technical or Johnson noise </a:t>
            </a:r>
            <a:r>
              <a:rPr lang="en-US" dirty="0" err="1" smtClean="0"/>
              <a:t>scalings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04" y="1179579"/>
            <a:ext cx="3754846" cy="360571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711410" y="3687829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64 µm site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861632" y="1786972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T= 295K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27352" y="344445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T= 5K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1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 S</a:t>
            </a:r>
            <a:r>
              <a:rPr lang="en-US" i="1" dirty="0" smtClean="0"/>
              <a:t>itu </a:t>
            </a:r>
            <a:r>
              <a:rPr lang="en-US" dirty="0" smtClean="0"/>
              <a:t>Ion Milling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0"/>
          </p:nvPr>
        </p:nvSpPr>
        <p:spPr>
          <a:xfrm>
            <a:off x="278719" y="1041635"/>
            <a:ext cx="5701457" cy="2181540"/>
          </a:xfrm>
        </p:spPr>
        <p:txBody>
          <a:bodyPr/>
          <a:lstStyle/>
          <a:p>
            <a:r>
              <a:rPr lang="en-US" sz="1800" dirty="0"/>
              <a:t>High energy </a:t>
            </a:r>
            <a:r>
              <a:rPr lang="en-US" sz="1800" dirty="0" err="1"/>
              <a:t>Ar</a:t>
            </a:r>
            <a:r>
              <a:rPr lang="en-US" sz="1800" baseline="30000" dirty="0"/>
              <a:t>+  </a:t>
            </a:r>
            <a:r>
              <a:rPr lang="en-US" sz="1800" dirty="0"/>
              <a:t>ions</a:t>
            </a:r>
          </a:p>
          <a:p>
            <a:pPr lvl="1"/>
            <a:r>
              <a:rPr lang="da-DK" dirty="0" smtClean="0"/>
              <a:t>2 </a:t>
            </a:r>
            <a:r>
              <a:rPr lang="da-DK" dirty="0"/>
              <a:t>keV, 2.6 uA/cm</a:t>
            </a:r>
            <a:r>
              <a:rPr lang="da-DK" baseline="30000" dirty="0"/>
              <a:t>2</a:t>
            </a:r>
            <a:r>
              <a:rPr lang="da-DK" dirty="0"/>
              <a:t> (70 C/m</a:t>
            </a:r>
            <a:r>
              <a:rPr lang="da-DK" baseline="30000" dirty="0"/>
              <a:t>2</a:t>
            </a:r>
            <a:r>
              <a:rPr lang="da-DK" dirty="0"/>
              <a:t> for 45 min</a:t>
            </a:r>
            <a:r>
              <a:rPr lang="da-DK" dirty="0" smtClean="0"/>
              <a:t>)</a:t>
            </a:r>
          </a:p>
          <a:p>
            <a:r>
              <a:rPr lang="en-US" dirty="0"/>
              <a:t>Expose trap briefly to atmosphere during transfer to ion chamber, ~ 1 </a:t>
            </a:r>
            <a:r>
              <a:rPr lang="en-US" dirty="0" smtClean="0"/>
              <a:t>hour</a:t>
            </a:r>
          </a:p>
          <a:p>
            <a:pPr lvl="1"/>
            <a:r>
              <a:rPr lang="da-DK" dirty="0" smtClean="0"/>
              <a:t>No bake required for UHV</a:t>
            </a:r>
            <a:endParaRPr lang="da-DK" dirty="0"/>
          </a:p>
          <a:p>
            <a:pPr marL="233363" lvl="1" indent="-233363">
              <a:lnSpc>
                <a:spcPts val="2200"/>
              </a:lnSpc>
              <a:spcBef>
                <a:spcPts val="12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1800" i="1" dirty="0" smtClean="0"/>
          </a:p>
        </p:txBody>
      </p:sp>
      <p:sp>
        <p:nvSpPr>
          <p:cNvPr id="168" name="Content Placeholder 1"/>
          <p:cNvSpPr txBox="1">
            <a:spLocks/>
          </p:cNvSpPr>
          <p:nvPr/>
        </p:nvSpPr>
        <p:spPr>
          <a:xfrm>
            <a:off x="0" y="3764886"/>
            <a:ext cx="9144000" cy="2181540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55713" indent="0" algn="l" eaLnBrk="1" hangingPunct="1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0" indent="0" algn="ctr">
              <a:buNone/>
            </a:pPr>
            <a:endParaRPr lang="en-US" kern="0" dirty="0" smtClean="0">
              <a:solidFill>
                <a:sysClr val="windowText" lastClr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38548" y="1722659"/>
            <a:ext cx="2725426" cy="2617560"/>
            <a:chOff x="5611828" y="1402619"/>
            <a:chExt cx="2725426" cy="2617560"/>
          </a:xfrm>
        </p:grpSpPr>
        <p:grpSp>
          <p:nvGrpSpPr>
            <p:cNvPr id="4" name="Group 3"/>
            <p:cNvGrpSpPr/>
            <p:nvPr/>
          </p:nvGrpSpPr>
          <p:grpSpPr>
            <a:xfrm>
              <a:off x="5645441" y="2407863"/>
              <a:ext cx="2335557" cy="1612316"/>
              <a:chOff x="4769141" y="1546803"/>
              <a:chExt cx="2335557" cy="1612316"/>
            </a:xfrm>
          </p:grpSpPr>
          <p:sp>
            <p:nvSpPr>
              <p:cNvPr id="32" name="Line 3"/>
              <p:cNvSpPr>
                <a:spLocks noChangeShapeType="1"/>
              </p:cNvSpPr>
              <p:nvPr/>
            </p:nvSpPr>
            <p:spPr bwMode="auto">
              <a:xfrm>
                <a:off x="5289991" y="1926688"/>
                <a:ext cx="1029754" cy="77171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Rectangle 127"/>
              <p:cNvSpPr>
                <a:spLocks noChangeArrowheads="1"/>
              </p:cNvSpPr>
              <p:nvPr/>
            </p:nvSpPr>
            <p:spPr bwMode="auto">
              <a:xfrm rot="2174383">
                <a:off x="4769141" y="1546803"/>
                <a:ext cx="561467" cy="396610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B2B2B2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Oval 128"/>
              <p:cNvSpPr>
                <a:spLocks noChangeArrowheads="1"/>
              </p:cNvSpPr>
              <p:nvPr/>
            </p:nvSpPr>
            <p:spPr bwMode="auto">
              <a:xfrm>
                <a:off x="5332997" y="1951775"/>
                <a:ext cx="93180" cy="93179"/>
              </a:xfrm>
              <a:prstGeom prst="ellipse">
                <a:avLst/>
              </a:prstGeom>
              <a:gradFill rotWithShape="1">
                <a:gsLst>
                  <a:gs pos="0">
                    <a:srgbClr val="DA64FA"/>
                  </a:gs>
                  <a:gs pos="100000">
                    <a:srgbClr val="DA64FA">
                      <a:gamma/>
                      <a:shade val="63529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Oval 129"/>
              <p:cNvSpPr>
                <a:spLocks noChangeArrowheads="1"/>
              </p:cNvSpPr>
              <p:nvPr/>
            </p:nvSpPr>
            <p:spPr bwMode="auto">
              <a:xfrm>
                <a:off x="5469182" y="2052122"/>
                <a:ext cx="93180" cy="93179"/>
              </a:xfrm>
              <a:prstGeom prst="ellipse">
                <a:avLst/>
              </a:prstGeom>
              <a:gradFill rotWithShape="1">
                <a:gsLst>
                  <a:gs pos="0">
                    <a:srgbClr val="DA64FA"/>
                  </a:gs>
                  <a:gs pos="100000">
                    <a:srgbClr val="DA64FA">
                      <a:gamma/>
                      <a:shade val="63529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7" name="Oval 130"/>
              <p:cNvSpPr>
                <a:spLocks noChangeArrowheads="1"/>
              </p:cNvSpPr>
              <p:nvPr/>
            </p:nvSpPr>
            <p:spPr bwMode="auto">
              <a:xfrm>
                <a:off x="5606562" y="2153664"/>
                <a:ext cx="93180" cy="93179"/>
              </a:xfrm>
              <a:prstGeom prst="ellipse">
                <a:avLst/>
              </a:prstGeom>
              <a:gradFill rotWithShape="1">
                <a:gsLst>
                  <a:gs pos="0">
                    <a:srgbClr val="DA64FA"/>
                  </a:gs>
                  <a:gs pos="100000">
                    <a:srgbClr val="DA64FA">
                      <a:gamma/>
                      <a:shade val="63529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8" name="Oval 131"/>
              <p:cNvSpPr>
                <a:spLocks noChangeArrowheads="1"/>
              </p:cNvSpPr>
              <p:nvPr/>
            </p:nvSpPr>
            <p:spPr bwMode="auto">
              <a:xfrm>
                <a:off x="5743943" y="2255205"/>
                <a:ext cx="93180" cy="93179"/>
              </a:xfrm>
              <a:prstGeom prst="ellipse">
                <a:avLst/>
              </a:prstGeom>
              <a:gradFill rotWithShape="1">
                <a:gsLst>
                  <a:gs pos="0">
                    <a:srgbClr val="DA64FA"/>
                  </a:gs>
                  <a:gs pos="100000">
                    <a:srgbClr val="DA64FA">
                      <a:gamma/>
                      <a:shade val="63529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Oval 132"/>
              <p:cNvSpPr>
                <a:spLocks noChangeArrowheads="1"/>
              </p:cNvSpPr>
              <p:nvPr/>
            </p:nvSpPr>
            <p:spPr bwMode="auto">
              <a:xfrm>
                <a:off x="5880128" y="2356747"/>
                <a:ext cx="93180" cy="93179"/>
              </a:xfrm>
              <a:prstGeom prst="ellipse">
                <a:avLst/>
              </a:prstGeom>
              <a:gradFill rotWithShape="1">
                <a:gsLst>
                  <a:gs pos="0">
                    <a:srgbClr val="DA64FA"/>
                  </a:gs>
                  <a:gs pos="100000">
                    <a:srgbClr val="DA64FA">
                      <a:gamma/>
                      <a:shade val="63529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Oval 133"/>
              <p:cNvSpPr>
                <a:spLocks noChangeArrowheads="1"/>
              </p:cNvSpPr>
              <p:nvPr/>
            </p:nvSpPr>
            <p:spPr bwMode="auto">
              <a:xfrm>
                <a:off x="6017508" y="2458289"/>
                <a:ext cx="93180" cy="93179"/>
              </a:xfrm>
              <a:prstGeom prst="ellipse">
                <a:avLst/>
              </a:prstGeom>
              <a:gradFill rotWithShape="1">
                <a:gsLst>
                  <a:gs pos="0">
                    <a:srgbClr val="DA64FA"/>
                  </a:gs>
                  <a:gs pos="100000">
                    <a:srgbClr val="DA64FA">
                      <a:gamma/>
                      <a:shade val="63529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Text Box 136"/>
              <p:cNvSpPr txBox="1">
                <a:spLocks noChangeArrowheads="1"/>
              </p:cNvSpPr>
              <p:nvPr/>
            </p:nvSpPr>
            <p:spPr bwMode="auto">
              <a:xfrm>
                <a:off x="5815620" y="1567446"/>
                <a:ext cx="958918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Ion milling</a:t>
                </a:r>
              </a:p>
            </p:txBody>
          </p:sp>
          <p:sp>
            <p:nvSpPr>
              <p:cNvPr id="236" name="Oval 6"/>
              <p:cNvSpPr>
                <a:spLocks noChangeArrowheads="1"/>
              </p:cNvSpPr>
              <p:nvPr/>
            </p:nvSpPr>
            <p:spPr bwMode="auto">
              <a:xfrm>
                <a:off x="6432716" y="204495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" name="Oval 7"/>
              <p:cNvSpPr>
                <a:spLocks noChangeArrowheads="1"/>
              </p:cNvSpPr>
              <p:nvPr/>
            </p:nvSpPr>
            <p:spPr bwMode="auto">
              <a:xfrm>
                <a:off x="4992628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8" name="Oval 8"/>
              <p:cNvSpPr>
                <a:spLocks noChangeArrowheads="1"/>
              </p:cNvSpPr>
              <p:nvPr/>
            </p:nvSpPr>
            <p:spPr bwMode="auto">
              <a:xfrm>
                <a:off x="5113284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9" name="Oval 9"/>
              <p:cNvSpPr>
                <a:spLocks noChangeArrowheads="1"/>
              </p:cNvSpPr>
              <p:nvPr/>
            </p:nvSpPr>
            <p:spPr bwMode="auto">
              <a:xfrm>
                <a:off x="5233939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0" name="Oval 10"/>
              <p:cNvSpPr>
                <a:spLocks noChangeArrowheads="1"/>
              </p:cNvSpPr>
              <p:nvPr/>
            </p:nvSpPr>
            <p:spPr bwMode="auto">
              <a:xfrm>
                <a:off x="5354595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1" name="Oval 11"/>
              <p:cNvSpPr>
                <a:spLocks noChangeArrowheads="1"/>
              </p:cNvSpPr>
              <p:nvPr/>
            </p:nvSpPr>
            <p:spPr bwMode="auto">
              <a:xfrm>
                <a:off x="6840605" y="225759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Oval 12"/>
              <p:cNvSpPr>
                <a:spLocks noChangeArrowheads="1"/>
              </p:cNvSpPr>
              <p:nvPr/>
            </p:nvSpPr>
            <p:spPr bwMode="auto">
              <a:xfrm>
                <a:off x="5595906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Oval 13"/>
              <p:cNvSpPr>
                <a:spLocks noChangeArrowheads="1"/>
              </p:cNvSpPr>
              <p:nvPr/>
            </p:nvSpPr>
            <p:spPr bwMode="auto">
              <a:xfrm>
                <a:off x="6202835" y="2202642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Oval 14"/>
              <p:cNvSpPr>
                <a:spLocks noChangeArrowheads="1"/>
              </p:cNvSpPr>
              <p:nvPr/>
            </p:nvSpPr>
            <p:spPr bwMode="auto">
              <a:xfrm>
                <a:off x="5837218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Oval 15"/>
              <p:cNvSpPr>
                <a:spLocks noChangeArrowheads="1"/>
              </p:cNvSpPr>
              <p:nvPr/>
            </p:nvSpPr>
            <p:spPr bwMode="auto">
              <a:xfrm>
                <a:off x="5956679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Oval 16"/>
              <p:cNvSpPr>
                <a:spLocks noChangeArrowheads="1"/>
              </p:cNvSpPr>
              <p:nvPr/>
            </p:nvSpPr>
            <p:spPr bwMode="auto">
              <a:xfrm>
                <a:off x="6077334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" name="Oval 17"/>
              <p:cNvSpPr>
                <a:spLocks noChangeArrowheads="1"/>
              </p:cNvSpPr>
              <p:nvPr/>
            </p:nvSpPr>
            <p:spPr bwMode="auto">
              <a:xfrm>
                <a:off x="6432716" y="2362122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Oval 18"/>
              <p:cNvSpPr>
                <a:spLocks noChangeArrowheads="1"/>
              </p:cNvSpPr>
              <p:nvPr/>
            </p:nvSpPr>
            <p:spPr bwMode="auto">
              <a:xfrm>
                <a:off x="6787632" y="2387106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Oval 19"/>
              <p:cNvSpPr>
                <a:spLocks noChangeArrowheads="1"/>
              </p:cNvSpPr>
              <p:nvPr/>
            </p:nvSpPr>
            <p:spPr bwMode="auto">
              <a:xfrm>
                <a:off x="6262831" y="2374046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Oval 20"/>
              <p:cNvSpPr>
                <a:spLocks noChangeArrowheads="1"/>
              </p:cNvSpPr>
              <p:nvPr/>
            </p:nvSpPr>
            <p:spPr bwMode="auto">
              <a:xfrm>
                <a:off x="6559956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Oval 21"/>
              <p:cNvSpPr>
                <a:spLocks noChangeArrowheads="1"/>
              </p:cNvSpPr>
              <p:nvPr/>
            </p:nvSpPr>
            <p:spPr bwMode="auto">
              <a:xfrm>
                <a:off x="6680612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Oval 22"/>
              <p:cNvSpPr>
                <a:spLocks noChangeArrowheads="1"/>
              </p:cNvSpPr>
              <p:nvPr/>
            </p:nvSpPr>
            <p:spPr bwMode="auto">
              <a:xfrm>
                <a:off x="6801267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Oval 23"/>
              <p:cNvSpPr>
                <a:spLocks noChangeArrowheads="1"/>
              </p:cNvSpPr>
              <p:nvPr/>
            </p:nvSpPr>
            <p:spPr bwMode="auto">
              <a:xfrm>
                <a:off x="6921923" y="283299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Oval 24"/>
              <p:cNvSpPr>
                <a:spLocks noChangeArrowheads="1"/>
              </p:cNvSpPr>
              <p:nvPr/>
            </p:nvSpPr>
            <p:spPr bwMode="auto">
              <a:xfrm>
                <a:off x="4946039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Oval 25"/>
              <p:cNvSpPr>
                <a:spLocks noChangeArrowheads="1"/>
              </p:cNvSpPr>
              <p:nvPr/>
            </p:nvSpPr>
            <p:spPr bwMode="auto">
              <a:xfrm>
                <a:off x="5065500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Oval 26"/>
              <p:cNvSpPr>
                <a:spLocks noChangeArrowheads="1"/>
              </p:cNvSpPr>
              <p:nvPr/>
            </p:nvSpPr>
            <p:spPr bwMode="auto">
              <a:xfrm>
                <a:off x="5186155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" name="Oval 27"/>
              <p:cNvSpPr>
                <a:spLocks noChangeArrowheads="1"/>
              </p:cNvSpPr>
              <p:nvPr/>
            </p:nvSpPr>
            <p:spPr bwMode="auto">
              <a:xfrm>
                <a:off x="5306811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" name="Oval 28"/>
              <p:cNvSpPr>
                <a:spLocks noChangeArrowheads="1"/>
              </p:cNvSpPr>
              <p:nvPr/>
            </p:nvSpPr>
            <p:spPr bwMode="auto">
              <a:xfrm>
                <a:off x="5427466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9" name="Oval 29"/>
              <p:cNvSpPr>
                <a:spLocks noChangeArrowheads="1"/>
              </p:cNvSpPr>
              <p:nvPr/>
            </p:nvSpPr>
            <p:spPr bwMode="auto">
              <a:xfrm>
                <a:off x="5548122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0" name="Oval 30"/>
              <p:cNvSpPr>
                <a:spLocks noChangeArrowheads="1"/>
              </p:cNvSpPr>
              <p:nvPr/>
            </p:nvSpPr>
            <p:spPr bwMode="auto">
              <a:xfrm>
                <a:off x="5668777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" name="Oval 31"/>
              <p:cNvSpPr>
                <a:spLocks noChangeArrowheads="1"/>
              </p:cNvSpPr>
              <p:nvPr/>
            </p:nvSpPr>
            <p:spPr bwMode="auto">
              <a:xfrm>
                <a:off x="5789433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2" name="Oval 32"/>
              <p:cNvSpPr>
                <a:spLocks noChangeArrowheads="1"/>
              </p:cNvSpPr>
              <p:nvPr/>
            </p:nvSpPr>
            <p:spPr bwMode="auto">
              <a:xfrm>
                <a:off x="5910088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3" name="Oval 33"/>
              <p:cNvSpPr>
                <a:spLocks noChangeArrowheads="1"/>
              </p:cNvSpPr>
              <p:nvPr/>
            </p:nvSpPr>
            <p:spPr bwMode="auto">
              <a:xfrm>
                <a:off x="6029549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4" name="Oval 34"/>
              <p:cNvSpPr>
                <a:spLocks noChangeArrowheads="1"/>
              </p:cNvSpPr>
              <p:nvPr/>
            </p:nvSpPr>
            <p:spPr bwMode="auto">
              <a:xfrm>
                <a:off x="6150205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5" name="Oval 35"/>
              <p:cNvSpPr>
                <a:spLocks noChangeArrowheads="1"/>
              </p:cNvSpPr>
              <p:nvPr/>
            </p:nvSpPr>
            <p:spPr bwMode="auto">
              <a:xfrm>
                <a:off x="6270861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" name="Oval 36"/>
              <p:cNvSpPr>
                <a:spLocks noChangeArrowheads="1"/>
              </p:cNvSpPr>
              <p:nvPr/>
            </p:nvSpPr>
            <p:spPr bwMode="auto">
              <a:xfrm>
                <a:off x="6391517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" name="Oval 37"/>
              <p:cNvSpPr>
                <a:spLocks noChangeArrowheads="1"/>
              </p:cNvSpPr>
              <p:nvPr/>
            </p:nvSpPr>
            <p:spPr bwMode="auto">
              <a:xfrm>
                <a:off x="6512172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" name="Oval 38"/>
              <p:cNvSpPr>
                <a:spLocks noChangeArrowheads="1"/>
              </p:cNvSpPr>
              <p:nvPr/>
            </p:nvSpPr>
            <p:spPr bwMode="auto">
              <a:xfrm>
                <a:off x="6632828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9" name="Oval 39"/>
              <p:cNvSpPr>
                <a:spLocks noChangeArrowheads="1"/>
              </p:cNvSpPr>
              <p:nvPr/>
            </p:nvSpPr>
            <p:spPr bwMode="auto">
              <a:xfrm>
                <a:off x="6753483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0" name="Oval 40"/>
              <p:cNvSpPr>
                <a:spLocks noChangeArrowheads="1"/>
              </p:cNvSpPr>
              <p:nvPr/>
            </p:nvSpPr>
            <p:spPr bwMode="auto">
              <a:xfrm>
                <a:off x="6874139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1" name="Oval 41"/>
              <p:cNvSpPr>
                <a:spLocks noChangeArrowheads="1"/>
              </p:cNvSpPr>
              <p:nvPr/>
            </p:nvSpPr>
            <p:spPr bwMode="auto">
              <a:xfrm>
                <a:off x="6994794" y="294170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2" name="Oval 42"/>
              <p:cNvSpPr>
                <a:spLocks noChangeArrowheads="1"/>
              </p:cNvSpPr>
              <p:nvPr/>
            </p:nvSpPr>
            <p:spPr bwMode="auto">
              <a:xfrm>
                <a:off x="4892281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3" name="Oval 43"/>
              <p:cNvSpPr>
                <a:spLocks noChangeArrowheads="1"/>
              </p:cNvSpPr>
              <p:nvPr/>
            </p:nvSpPr>
            <p:spPr bwMode="auto">
              <a:xfrm>
                <a:off x="5011742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4" name="Oval 44"/>
              <p:cNvSpPr>
                <a:spLocks noChangeArrowheads="1"/>
              </p:cNvSpPr>
              <p:nvPr/>
            </p:nvSpPr>
            <p:spPr bwMode="auto">
              <a:xfrm>
                <a:off x="5132398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Oval 45"/>
              <p:cNvSpPr>
                <a:spLocks noChangeArrowheads="1"/>
              </p:cNvSpPr>
              <p:nvPr/>
            </p:nvSpPr>
            <p:spPr bwMode="auto">
              <a:xfrm>
                <a:off x="5253053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" name="Oval 46"/>
              <p:cNvSpPr>
                <a:spLocks noChangeArrowheads="1"/>
              </p:cNvSpPr>
              <p:nvPr/>
            </p:nvSpPr>
            <p:spPr bwMode="auto">
              <a:xfrm>
                <a:off x="5373709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" name="Oval 47"/>
              <p:cNvSpPr>
                <a:spLocks noChangeArrowheads="1"/>
              </p:cNvSpPr>
              <p:nvPr/>
            </p:nvSpPr>
            <p:spPr bwMode="auto">
              <a:xfrm>
                <a:off x="5494364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8" name="Oval 48"/>
              <p:cNvSpPr>
                <a:spLocks noChangeArrowheads="1"/>
              </p:cNvSpPr>
              <p:nvPr/>
            </p:nvSpPr>
            <p:spPr bwMode="auto">
              <a:xfrm>
                <a:off x="5615020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9" name="Oval 49"/>
              <p:cNvSpPr>
                <a:spLocks noChangeArrowheads="1"/>
              </p:cNvSpPr>
              <p:nvPr/>
            </p:nvSpPr>
            <p:spPr bwMode="auto">
              <a:xfrm>
                <a:off x="5735675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" name="Oval 50"/>
              <p:cNvSpPr>
                <a:spLocks noChangeArrowheads="1"/>
              </p:cNvSpPr>
              <p:nvPr/>
            </p:nvSpPr>
            <p:spPr bwMode="auto">
              <a:xfrm>
                <a:off x="5856331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1" name="Oval 51"/>
              <p:cNvSpPr>
                <a:spLocks noChangeArrowheads="1"/>
              </p:cNvSpPr>
              <p:nvPr/>
            </p:nvSpPr>
            <p:spPr bwMode="auto">
              <a:xfrm>
                <a:off x="5975792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Oval 52"/>
              <p:cNvSpPr>
                <a:spLocks noChangeArrowheads="1"/>
              </p:cNvSpPr>
              <p:nvPr/>
            </p:nvSpPr>
            <p:spPr bwMode="auto">
              <a:xfrm>
                <a:off x="6096448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Oval 53"/>
              <p:cNvSpPr>
                <a:spLocks noChangeArrowheads="1"/>
              </p:cNvSpPr>
              <p:nvPr/>
            </p:nvSpPr>
            <p:spPr bwMode="auto">
              <a:xfrm>
                <a:off x="6217103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" name="Oval 54"/>
              <p:cNvSpPr>
                <a:spLocks noChangeArrowheads="1"/>
              </p:cNvSpPr>
              <p:nvPr/>
            </p:nvSpPr>
            <p:spPr bwMode="auto">
              <a:xfrm>
                <a:off x="6337759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" name="Oval 55"/>
              <p:cNvSpPr>
                <a:spLocks noChangeArrowheads="1"/>
              </p:cNvSpPr>
              <p:nvPr/>
            </p:nvSpPr>
            <p:spPr bwMode="auto">
              <a:xfrm>
                <a:off x="6458415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" name="Oval 56"/>
              <p:cNvSpPr>
                <a:spLocks noChangeArrowheads="1"/>
              </p:cNvSpPr>
              <p:nvPr/>
            </p:nvSpPr>
            <p:spPr bwMode="auto">
              <a:xfrm>
                <a:off x="6579070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" name="Oval 57"/>
              <p:cNvSpPr>
                <a:spLocks noChangeArrowheads="1"/>
              </p:cNvSpPr>
              <p:nvPr/>
            </p:nvSpPr>
            <p:spPr bwMode="auto">
              <a:xfrm>
                <a:off x="6699726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Oval 58"/>
              <p:cNvSpPr>
                <a:spLocks noChangeArrowheads="1"/>
              </p:cNvSpPr>
              <p:nvPr/>
            </p:nvSpPr>
            <p:spPr bwMode="auto">
              <a:xfrm>
                <a:off x="6820381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9" name="Oval 59"/>
              <p:cNvSpPr>
                <a:spLocks noChangeArrowheads="1"/>
              </p:cNvSpPr>
              <p:nvPr/>
            </p:nvSpPr>
            <p:spPr bwMode="auto">
              <a:xfrm>
                <a:off x="6941037" y="304921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0" name="Oval 60"/>
              <p:cNvSpPr>
                <a:spLocks noChangeArrowheads="1"/>
              </p:cNvSpPr>
              <p:nvPr/>
            </p:nvSpPr>
            <p:spPr bwMode="auto">
              <a:xfrm>
                <a:off x="6401073" y="2224438"/>
                <a:ext cx="93180" cy="9317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75686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1" name="Oval 61"/>
              <p:cNvSpPr>
                <a:spLocks noChangeArrowheads="1"/>
              </p:cNvSpPr>
              <p:nvPr/>
            </p:nvSpPr>
            <p:spPr bwMode="auto">
              <a:xfrm>
                <a:off x="6209850" y="2035397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2" name="Oval 62"/>
              <p:cNvSpPr>
                <a:spLocks noChangeArrowheads="1"/>
              </p:cNvSpPr>
              <p:nvPr/>
            </p:nvSpPr>
            <p:spPr bwMode="auto">
              <a:xfrm>
                <a:off x="6677728" y="2122131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3" name="Oval 63"/>
              <p:cNvSpPr>
                <a:spLocks noChangeArrowheads="1"/>
              </p:cNvSpPr>
              <p:nvPr/>
            </p:nvSpPr>
            <p:spPr bwMode="auto">
              <a:xfrm>
                <a:off x="6046866" y="2014736"/>
                <a:ext cx="137380" cy="1373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7451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4" name="Oval 64"/>
              <p:cNvSpPr>
                <a:spLocks noChangeArrowheads="1"/>
              </p:cNvSpPr>
              <p:nvPr/>
            </p:nvSpPr>
            <p:spPr bwMode="auto">
              <a:xfrm>
                <a:off x="6625660" y="2727866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33CC33"/>
                  </a:gs>
                  <a:gs pos="100000">
                    <a:srgbClr val="33CC33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Oval 65"/>
              <p:cNvSpPr>
                <a:spLocks noChangeArrowheads="1"/>
              </p:cNvSpPr>
              <p:nvPr/>
            </p:nvSpPr>
            <p:spPr bwMode="auto">
              <a:xfrm>
                <a:off x="6865776" y="2727866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33CC33"/>
                  </a:gs>
                  <a:gs pos="100000">
                    <a:srgbClr val="33CC33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Oval 66"/>
              <p:cNvSpPr>
                <a:spLocks noChangeArrowheads="1"/>
              </p:cNvSpPr>
              <p:nvPr/>
            </p:nvSpPr>
            <p:spPr bwMode="auto">
              <a:xfrm>
                <a:off x="6746315" y="272906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33CC33"/>
                  </a:gs>
                  <a:gs pos="100000">
                    <a:srgbClr val="33CC33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Oval 67"/>
              <p:cNvSpPr>
                <a:spLocks noChangeArrowheads="1"/>
              </p:cNvSpPr>
              <p:nvPr/>
            </p:nvSpPr>
            <p:spPr bwMode="auto">
              <a:xfrm>
                <a:off x="6894446" y="2087058"/>
                <a:ext cx="137381" cy="1373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7451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Oval 68"/>
              <p:cNvSpPr>
                <a:spLocks noChangeArrowheads="1"/>
              </p:cNvSpPr>
              <p:nvPr/>
            </p:nvSpPr>
            <p:spPr bwMode="auto">
              <a:xfrm>
                <a:off x="6703224" y="1983432"/>
                <a:ext cx="137381" cy="1373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7451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Oval 69"/>
              <p:cNvSpPr>
                <a:spLocks noChangeArrowheads="1"/>
              </p:cNvSpPr>
              <p:nvPr/>
            </p:nvSpPr>
            <p:spPr bwMode="auto">
              <a:xfrm>
                <a:off x="6562349" y="2279694"/>
                <a:ext cx="137380" cy="1373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7451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6" name="Group 305"/>
            <p:cNvGrpSpPr/>
            <p:nvPr/>
          </p:nvGrpSpPr>
          <p:grpSpPr>
            <a:xfrm>
              <a:off x="5611828" y="1402619"/>
              <a:ext cx="2725426" cy="800326"/>
              <a:chOff x="5956895" y="1221207"/>
              <a:chExt cx="2725426" cy="800326"/>
            </a:xfrm>
          </p:grpSpPr>
          <p:sp>
            <p:nvSpPr>
              <p:cNvPr id="307" name="Oval 6"/>
              <p:cNvSpPr>
                <a:spLocks noChangeArrowheads="1"/>
              </p:cNvSpPr>
              <p:nvPr/>
            </p:nvSpPr>
            <p:spPr bwMode="auto">
              <a:xfrm>
                <a:off x="6093948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Oval 7"/>
              <p:cNvSpPr>
                <a:spLocks noChangeArrowheads="1"/>
              </p:cNvSpPr>
              <p:nvPr/>
            </p:nvSpPr>
            <p:spPr bwMode="auto">
              <a:xfrm>
                <a:off x="6213409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Oval 8"/>
              <p:cNvSpPr>
                <a:spLocks noChangeArrowheads="1"/>
              </p:cNvSpPr>
              <p:nvPr/>
            </p:nvSpPr>
            <p:spPr bwMode="auto">
              <a:xfrm>
                <a:off x="6334065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Oval 9"/>
              <p:cNvSpPr>
                <a:spLocks noChangeArrowheads="1"/>
              </p:cNvSpPr>
              <p:nvPr/>
            </p:nvSpPr>
            <p:spPr bwMode="auto">
              <a:xfrm>
                <a:off x="6454720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Oval 10"/>
              <p:cNvSpPr>
                <a:spLocks noChangeArrowheads="1"/>
              </p:cNvSpPr>
              <p:nvPr/>
            </p:nvSpPr>
            <p:spPr bwMode="auto">
              <a:xfrm>
                <a:off x="6575376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Oval 11"/>
              <p:cNvSpPr>
                <a:spLocks noChangeArrowheads="1"/>
              </p:cNvSpPr>
              <p:nvPr/>
            </p:nvSpPr>
            <p:spPr bwMode="auto">
              <a:xfrm>
                <a:off x="6696031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Oval 12"/>
              <p:cNvSpPr>
                <a:spLocks noChangeArrowheads="1"/>
              </p:cNvSpPr>
              <p:nvPr/>
            </p:nvSpPr>
            <p:spPr bwMode="auto">
              <a:xfrm>
                <a:off x="6816687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Oval 13"/>
              <p:cNvSpPr>
                <a:spLocks noChangeArrowheads="1"/>
              </p:cNvSpPr>
              <p:nvPr/>
            </p:nvSpPr>
            <p:spPr bwMode="auto">
              <a:xfrm>
                <a:off x="6937343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Oval 14"/>
              <p:cNvSpPr>
                <a:spLocks noChangeArrowheads="1"/>
              </p:cNvSpPr>
              <p:nvPr/>
            </p:nvSpPr>
            <p:spPr bwMode="auto">
              <a:xfrm>
                <a:off x="7057999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" name="Oval 15"/>
              <p:cNvSpPr>
                <a:spLocks noChangeArrowheads="1"/>
              </p:cNvSpPr>
              <p:nvPr/>
            </p:nvSpPr>
            <p:spPr bwMode="auto">
              <a:xfrm>
                <a:off x="7177460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" name="Oval 16"/>
              <p:cNvSpPr>
                <a:spLocks noChangeArrowheads="1"/>
              </p:cNvSpPr>
              <p:nvPr/>
            </p:nvSpPr>
            <p:spPr bwMode="auto">
              <a:xfrm>
                <a:off x="7298115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Oval 17"/>
              <p:cNvSpPr>
                <a:spLocks noChangeArrowheads="1"/>
              </p:cNvSpPr>
              <p:nvPr/>
            </p:nvSpPr>
            <p:spPr bwMode="auto">
              <a:xfrm>
                <a:off x="7418771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Oval 18"/>
              <p:cNvSpPr>
                <a:spLocks noChangeArrowheads="1"/>
              </p:cNvSpPr>
              <p:nvPr/>
            </p:nvSpPr>
            <p:spPr bwMode="auto">
              <a:xfrm>
                <a:off x="7539426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Oval 19"/>
              <p:cNvSpPr>
                <a:spLocks noChangeArrowheads="1"/>
              </p:cNvSpPr>
              <p:nvPr/>
            </p:nvSpPr>
            <p:spPr bwMode="auto">
              <a:xfrm>
                <a:off x="7660082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Oval 20"/>
              <p:cNvSpPr>
                <a:spLocks noChangeArrowheads="1"/>
              </p:cNvSpPr>
              <p:nvPr/>
            </p:nvSpPr>
            <p:spPr bwMode="auto">
              <a:xfrm>
                <a:off x="7780737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Oval 21"/>
              <p:cNvSpPr>
                <a:spLocks noChangeArrowheads="1"/>
              </p:cNvSpPr>
              <p:nvPr/>
            </p:nvSpPr>
            <p:spPr bwMode="auto">
              <a:xfrm>
                <a:off x="7901393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Oval 22"/>
              <p:cNvSpPr>
                <a:spLocks noChangeArrowheads="1"/>
              </p:cNvSpPr>
              <p:nvPr/>
            </p:nvSpPr>
            <p:spPr bwMode="auto">
              <a:xfrm>
                <a:off x="8022048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4" name="Oval 23"/>
              <p:cNvSpPr>
                <a:spLocks noChangeArrowheads="1"/>
              </p:cNvSpPr>
              <p:nvPr/>
            </p:nvSpPr>
            <p:spPr bwMode="auto">
              <a:xfrm>
                <a:off x="8142704" y="169540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5" name="Oval 24"/>
              <p:cNvSpPr>
                <a:spLocks noChangeArrowheads="1"/>
              </p:cNvSpPr>
              <p:nvPr/>
            </p:nvSpPr>
            <p:spPr bwMode="auto">
              <a:xfrm>
                <a:off x="6166820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Oval 25"/>
              <p:cNvSpPr>
                <a:spLocks noChangeArrowheads="1"/>
              </p:cNvSpPr>
              <p:nvPr/>
            </p:nvSpPr>
            <p:spPr bwMode="auto">
              <a:xfrm>
                <a:off x="6286281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Oval 26"/>
              <p:cNvSpPr>
                <a:spLocks noChangeArrowheads="1"/>
              </p:cNvSpPr>
              <p:nvPr/>
            </p:nvSpPr>
            <p:spPr bwMode="auto">
              <a:xfrm>
                <a:off x="6406936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Oval 27"/>
              <p:cNvSpPr>
                <a:spLocks noChangeArrowheads="1"/>
              </p:cNvSpPr>
              <p:nvPr/>
            </p:nvSpPr>
            <p:spPr bwMode="auto">
              <a:xfrm>
                <a:off x="6527592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Oval 28"/>
              <p:cNvSpPr>
                <a:spLocks noChangeArrowheads="1"/>
              </p:cNvSpPr>
              <p:nvPr/>
            </p:nvSpPr>
            <p:spPr bwMode="auto">
              <a:xfrm>
                <a:off x="6648247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" name="Oval 29"/>
              <p:cNvSpPr>
                <a:spLocks noChangeArrowheads="1"/>
              </p:cNvSpPr>
              <p:nvPr/>
            </p:nvSpPr>
            <p:spPr bwMode="auto">
              <a:xfrm>
                <a:off x="6768903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" name="Oval 30"/>
              <p:cNvSpPr>
                <a:spLocks noChangeArrowheads="1"/>
              </p:cNvSpPr>
              <p:nvPr/>
            </p:nvSpPr>
            <p:spPr bwMode="auto">
              <a:xfrm>
                <a:off x="6889558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" name="Oval 31"/>
              <p:cNvSpPr>
                <a:spLocks noChangeArrowheads="1"/>
              </p:cNvSpPr>
              <p:nvPr/>
            </p:nvSpPr>
            <p:spPr bwMode="auto">
              <a:xfrm>
                <a:off x="7010214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Oval 32"/>
              <p:cNvSpPr>
                <a:spLocks noChangeArrowheads="1"/>
              </p:cNvSpPr>
              <p:nvPr/>
            </p:nvSpPr>
            <p:spPr bwMode="auto">
              <a:xfrm>
                <a:off x="7130869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Oval 33"/>
              <p:cNvSpPr>
                <a:spLocks noChangeArrowheads="1"/>
              </p:cNvSpPr>
              <p:nvPr/>
            </p:nvSpPr>
            <p:spPr bwMode="auto">
              <a:xfrm>
                <a:off x="7250330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Oval 34"/>
              <p:cNvSpPr>
                <a:spLocks noChangeArrowheads="1"/>
              </p:cNvSpPr>
              <p:nvPr/>
            </p:nvSpPr>
            <p:spPr bwMode="auto">
              <a:xfrm>
                <a:off x="7370986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Oval 35"/>
              <p:cNvSpPr>
                <a:spLocks noChangeArrowheads="1"/>
              </p:cNvSpPr>
              <p:nvPr/>
            </p:nvSpPr>
            <p:spPr bwMode="auto">
              <a:xfrm>
                <a:off x="7491642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" name="Oval 36"/>
              <p:cNvSpPr>
                <a:spLocks noChangeArrowheads="1"/>
              </p:cNvSpPr>
              <p:nvPr/>
            </p:nvSpPr>
            <p:spPr bwMode="auto">
              <a:xfrm>
                <a:off x="7612298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" name="Oval 37"/>
              <p:cNvSpPr>
                <a:spLocks noChangeArrowheads="1"/>
              </p:cNvSpPr>
              <p:nvPr/>
            </p:nvSpPr>
            <p:spPr bwMode="auto">
              <a:xfrm>
                <a:off x="7732953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" name="Oval 38"/>
              <p:cNvSpPr>
                <a:spLocks noChangeArrowheads="1"/>
              </p:cNvSpPr>
              <p:nvPr/>
            </p:nvSpPr>
            <p:spPr bwMode="auto">
              <a:xfrm>
                <a:off x="7853609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Oval 39"/>
              <p:cNvSpPr>
                <a:spLocks noChangeArrowheads="1"/>
              </p:cNvSpPr>
              <p:nvPr/>
            </p:nvSpPr>
            <p:spPr bwMode="auto">
              <a:xfrm>
                <a:off x="7974264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Oval 40"/>
              <p:cNvSpPr>
                <a:spLocks noChangeArrowheads="1"/>
              </p:cNvSpPr>
              <p:nvPr/>
            </p:nvSpPr>
            <p:spPr bwMode="auto">
              <a:xfrm>
                <a:off x="8094920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Oval 41"/>
              <p:cNvSpPr>
                <a:spLocks noChangeArrowheads="1"/>
              </p:cNvSpPr>
              <p:nvPr/>
            </p:nvSpPr>
            <p:spPr bwMode="auto">
              <a:xfrm>
                <a:off x="8215575" y="180411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Oval 42"/>
              <p:cNvSpPr>
                <a:spLocks noChangeArrowheads="1"/>
              </p:cNvSpPr>
              <p:nvPr/>
            </p:nvSpPr>
            <p:spPr bwMode="auto">
              <a:xfrm>
                <a:off x="6113062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Oval 43"/>
              <p:cNvSpPr>
                <a:spLocks noChangeArrowheads="1"/>
              </p:cNvSpPr>
              <p:nvPr/>
            </p:nvSpPr>
            <p:spPr bwMode="auto">
              <a:xfrm>
                <a:off x="6232523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5" name="Oval 44"/>
              <p:cNvSpPr>
                <a:spLocks noChangeArrowheads="1"/>
              </p:cNvSpPr>
              <p:nvPr/>
            </p:nvSpPr>
            <p:spPr bwMode="auto">
              <a:xfrm>
                <a:off x="6353179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6" name="Oval 45"/>
              <p:cNvSpPr>
                <a:spLocks noChangeArrowheads="1"/>
              </p:cNvSpPr>
              <p:nvPr/>
            </p:nvSpPr>
            <p:spPr bwMode="auto">
              <a:xfrm>
                <a:off x="6473834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7" name="Oval 46"/>
              <p:cNvSpPr>
                <a:spLocks noChangeArrowheads="1"/>
              </p:cNvSpPr>
              <p:nvPr/>
            </p:nvSpPr>
            <p:spPr bwMode="auto">
              <a:xfrm>
                <a:off x="6594490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Oval 47"/>
              <p:cNvSpPr>
                <a:spLocks noChangeArrowheads="1"/>
              </p:cNvSpPr>
              <p:nvPr/>
            </p:nvSpPr>
            <p:spPr bwMode="auto">
              <a:xfrm>
                <a:off x="6715145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" name="Oval 48"/>
              <p:cNvSpPr>
                <a:spLocks noChangeArrowheads="1"/>
              </p:cNvSpPr>
              <p:nvPr/>
            </p:nvSpPr>
            <p:spPr bwMode="auto">
              <a:xfrm>
                <a:off x="6835801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0" name="Oval 49"/>
              <p:cNvSpPr>
                <a:spLocks noChangeArrowheads="1"/>
              </p:cNvSpPr>
              <p:nvPr/>
            </p:nvSpPr>
            <p:spPr bwMode="auto">
              <a:xfrm>
                <a:off x="6956456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Oval 50"/>
              <p:cNvSpPr>
                <a:spLocks noChangeArrowheads="1"/>
              </p:cNvSpPr>
              <p:nvPr/>
            </p:nvSpPr>
            <p:spPr bwMode="auto">
              <a:xfrm>
                <a:off x="7077112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2" name="Oval 51"/>
              <p:cNvSpPr>
                <a:spLocks noChangeArrowheads="1"/>
              </p:cNvSpPr>
              <p:nvPr/>
            </p:nvSpPr>
            <p:spPr bwMode="auto">
              <a:xfrm>
                <a:off x="7196573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3" name="Oval 52"/>
              <p:cNvSpPr>
                <a:spLocks noChangeArrowheads="1"/>
              </p:cNvSpPr>
              <p:nvPr/>
            </p:nvSpPr>
            <p:spPr bwMode="auto">
              <a:xfrm>
                <a:off x="7317229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" name="Oval 53"/>
              <p:cNvSpPr>
                <a:spLocks noChangeArrowheads="1"/>
              </p:cNvSpPr>
              <p:nvPr/>
            </p:nvSpPr>
            <p:spPr bwMode="auto">
              <a:xfrm>
                <a:off x="7437884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5" name="Oval 54"/>
              <p:cNvSpPr>
                <a:spLocks noChangeArrowheads="1"/>
              </p:cNvSpPr>
              <p:nvPr/>
            </p:nvSpPr>
            <p:spPr bwMode="auto">
              <a:xfrm>
                <a:off x="7558540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Oval 55"/>
              <p:cNvSpPr>
                <a:spLocks noChangeArrowheads="1"/>
              </p:cNvSpPr>
              <p:nvPr/>
            </p:nvSpPr>
            <p:spPr bwMode="auto">
              <a:xfrm>
                <a:off x="7679196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7" name="Oval 56"/>
              <p:cNvSpPr>
                <a:spLocks noChangeArrowheads="1"/>
              </p:cNvSpPr>
              <p:nvPr/>
            </p:nvSpPr>
            <p:spPr bwMode="auto">
              <a:xfrm>
                <a:off x="7799851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" name="Oval 57"/>
              <p:cNvSpPr>
                <a:spLocks noChangeArrowheads="1"/>
              </p:cNvSpPr>
              <p:nvPr/>
            </p:nvSpPr>
            <p:spPr bwMode="auto">
              <a:xfrm>
                <a:off x="7920507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" name="Oval 58"/>
              <p:cNvSpPr>
                <a:spLocks noChangeArrowheads="1"/>
              </p:cNvSpPr>
              <p:nvPr/>
            </p:nvSpPr>
            <p:spPr bwMode="auto">
              <a:xfrm>
                <a:off x="8041162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0" name="Oval 59"/>
              <p:cNvSpPr>
                <a:spLocks noChangeArrowheads="1"/>
              </p:cNvSpPr>
              <p:nvPr/>
            </p:nvSpPr>
            <p:spPr bwMode="auto">
              <a:xfrm>
                <a:off x="8161818" y="1911629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E1CE7D"/>
                  </a:gs>
                  <a:gs pos="100000">
                    <a:srgbClr val="E1CE7D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Oval 60"/>
              <p:cNvSpPr>
                <a:spLocks noChangeArrowheads="1"/>
              </p:cNvSpPr>
              <p:nvPr/>
            </p:nvSpPr>
            <p:spPr bwMode="auto">
              <a:xfrm>
                <a:off x="6774876" y="1605809"/>
                <a:ext cx="93180" cy="9317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75686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2" name="Oval 61"/>
              <p:cNvSpPr>
                <a:spLocks noChangeArrowheads="1"/>
              </p:cNvSpPr>
              <p:nvPr/>
            </p:nvSpPr>
            <p:spPr bwMode="auto">
              <a:xfrm>
                <a:off x="6877612" y="158908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3" name="Oval 62"/>
              <p:cNvSpPr>
                <a:spLocks noChangeArrowheads="1"/>
              </p:cNvSpPr>
              <p:nvPr/>
            </p:nvSpPr>
            <p:spPr bwMode="auto">
              <a:xfrm>
                <a:off x="7123702" y="1589085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4" name="Oval 63"/>
              <p:cNvSpPr>
                <a:spLocks noChangeArrowheads="1"/>
              </p:cNvSpPr>
              <p:nvPr/>
            </p:nvSpPr>
            <p:spPr bwMode="auto">
              <a:xfrm>
                <a:off x="7234801" y="1556831"/>
                <a:ext cx="137380" cy="1373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7451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" name="Oval 64"/>
              <p:cNvSpPr>
                <a:spLocks noChangeArrowheads="1"/>
              </p:cNvSpPr>
              <p:nvPr/>
            </p:nvSpPr>
            <p:spPr bwMode="auto">
              <a:xfrm>
                <a:off x="7846441" y="159028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33CC33"/>
                  </a:gs>
                  <a:gs pos="100000">
                    <a:srgbClr val="33CC33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6" name="Oval 65"/>
              <p:cNvSpPr>
                <a:spLocks noChangeArrowheads="1"/>
              </p:cNvSpPr>
              <p:nvPr/>
            </p:nvSpPr>
            <p:spPr bwMode="auto">
              <a:xfrm>
                <a:off x="8086557" y="1590280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33CC33"/>
                  </a:gs>
                  <a:gs pos="100000">
                    <a:srgbClr val="33CC33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7" name="Oval 66"/>
              <p:cNvSpPr>
                <a:spLocks noChangeArrowheads="1"/>
              </p:cNvSpPr>
              <p:nvPr/>
            </p:nvSpPr>
            <p:spPr bwMode="auto">
              <a:xfrm>
                <a:off x="7967096" y="1591474"/>
                <a:ext cx="109904" cy="109904"/>
              </a:xfrm>
              <a:prstGeom prst="ellipse">
                <a:avLst/>
              </a:prstGeom>
              <a:gradFill rotWithShape="1">
                <a:gsLst>
                  <a:gs pos="0">
                    <a:srgbClr val="33CC33"/>
                  </a:gs>
                  <a:gs pos="100000">
                    <a:srgbClr val="33CC33">
                      <a:gamma/>
                      <a:shade val="60784"/>
                      <a:invGamma/>
                    </a:srgb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" name="Oval 67"/>
              <p:cNvSpPr>
                <a:spLocks noChangeArrowheads="1"/>
              </p:cNvSpPr>
              <p:nvPr/>
            </p:nvSpPr>
            <p:spPr bwMode="auto">
              <a:xfrm>
                <a:off x="6512061" y="1554441"/>
                <a:ext cx="137381" cy="1373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7451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" name="Oval 68"/>
              <p:cNvSpPr>
                <a:spLocks noChangeArrowheads="1"/>
              </p:cNvSpPr>
              <p:nvPr/>
            </p:nvSpPr>
            <p:spPr bwMode="auto">
              <a:xfrm>
                <a:off x="6363930" y="1554441"/>
                <a:ext cx="137381" cy="1373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7451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" name="Oval 69"/>
              <p:cNvSpPr>
                <a:spLocks noChangeArrowheads="1"/>
              </p:cNvSpPr>
              <p:nvPr/>
            </p:nvSpPr>
            <p:spPr bwMode="auto">
              <a:xfrm>
                <a:off x="6214604" y="1554441"/>
                <a:ext cx="137380" cy="1373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7451"/>
                      <a:invGamma/>
                    </a:schemeClr>
                  </a:gs>
                </a:gsLst>
                <a:lin ang="2700000" scaled="1"/>
              </a:gradFill>
              <a:ln w="1270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1" name="Text Box 137"/>
              <p:cNvSpPr txBox="1">
                <a:spLocks noChangeArrowheads="1"/>
              </p:cNvSpPr>
              <p:nvPr/>
            </p:nvSpPr>
            <p:spPr bwMode="auto">
              <a:xfrm>
                <a:off x="5956895" y="1221207"/>
                <a:ext cx="2725426" cy="2769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Surface </a:t>
                </a:r>
                <a:r>
                  <a:rPr lang="en-US" sz="1200" b="1" dirty="0" smtClean="0"/>
                  <a:t>contaminants/morphology</a:t>
                </a:r>
                <a:endParaRPr lang="en-US" sz="1200" b="1" dirty="0"/>
              </a:p>
            </p:txBody>
          </p:sp>
        </p:grpSp>
      </p:grpSp>
      <p:pic>
        <p:nvPicPr>
          <p:cNvPr id="373" name="Picture 3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7" y="2918865"/>
            <a:ext cx="4827992" cy="3218661"/>
          </a:xfrm>
          <a:prstGeom prst="rect">
            <a:avLst/>
          </a:prstGeom>
        </p:spPr>
      </p:pic>
      <p:sp>
        <p:nvSpPr>
          <p:cNvPr id="374" name="TextBox 373"/>
          <p:cNvSpPr txBox="1"/>
          <p:nvPr/>
        </p:nvSpPr>
        <p:spPr>
          <a:xfrm>
            <a:off x="1137837" y="3712082"/>
            <a:ext cx="613403" cy="227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Ion gun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1578180" y="5193453"/>
            <a:ext cx="946482" cy="227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Needle Valve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552820" y="4113222"/>
            <a:ext cx="526825" cy="227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Argon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380" name="Straight Arrow Connector 379"/>
          <p:cNvCxnSpPr/>
          <p:nvPr/>
        </p:nvCxnSpPr>
        <p:spPr>
          <a:xfrm>
            <a:off x="1456838" y="3974257"/>
            <a:ext cx="195626" cy="25523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/>
          <p:nvPr/>
        </p:nvCxnSpPr>
        <p:spPr>
          <a:xfrm>
            <a:off x="805609" y="4400576"/>
            <a:ext cx="195626" cy="25523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/>
          <p:nvPr/>
        </p:nvCxnSpPr>
        <p:spPr>
          <a:xfrm flipH="1" flipV="1">
            <a:off x="2215688" y="4764165"/>
            <a:ext cx="121647" cy="4591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/>
          <p:cNvSpPr txBox="1"/>
          <p:nvPr/>
        </p:nvSpPr>
        <p:spPr>
          <a:xfrm>
            <a:off x="4161618" y="3388965"/>
            <a:ext cx="1009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Trap Chip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385" name="Straight Arrow Connector 384"/>
          <p:cNvCxnSpPr/>
          <p:nvPr/>
        </p:nvCxnSpPr>
        <p:spPr>
          <a:xfrm flipH="1">
            <a:off x="4525842" y="3640445"/>
            <a:ext cx="138996" cy="3637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6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4062046"/>
            <a:ext cx="4202573" cy="2048607"/>
          </a:xfrm>
        </p:spPr>
        <p:txBody>
          <a:bodyPr/>
          <a:lstStyle/>
          <a:p>
            <a:r>
              <a:rPr lang="en-US" dirty="0" smtClean="0"/>
              <a:t>Before milling, see only Nb2O5</a:t>
            </a:r>
          </a:p>
          <a:p>
            <a:r>
              <a:rPr lang="en-US" dirty="0" smtClean="0"/>
              <a:t>After milling, get metallic </a:t>
            </a:r>
            <a:r>
              <a:rPr lang="en-US" dirty="0" err="1" smtClean="0"/>
              <a:t>Nb</a:t>
            </a:r>
            <a:r>
              <a:rPr lang="en-US" dirty="0" smtClean="0"/>
              <a:t> component only</a:t>
            </a:r>
          </a:p>
          <a:p>
            <a:r>
              <a:rPr lang="en-US" dirty="0" smtClean="0"/>
              <a:t>Re-exposure for 30 min leads to 2-component surface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XPS of </a:t>
            </a:r>
            <a:r>
              <a:rPr lang="en-US" dirty="0" err="1" smtClean="0"/>
              <a:t>Nb</a:t>
            </a:r>
            <a:r>
              <a:rPr lang="en-US" dirty="0" smtClean="0"/>
              <a:t> Traps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2935"/>
          <a:stretch/>
        </p:blipFill>
        <p:spPr>
          <a:xfrm>
            <a:off x="1064020" y="1080906"/>
            <a:ext cx="7235919" cy="2644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6881"/>
          <a:stretch/>
        </p:blipFill>
        <p:spPr>
          <a:xfrm>
            <a:off x="4844562" y="3732597"/>
            <a:ext cx="3464169" cy="25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0616" y="1118111"/>
            <a:ext cx="6982684" cy="5050280"/>
          </a:xfrm>
        </p:spPr>
        <p:txBody>
          <a:bodyPr/>
          <a:lstStyle/>
          <a:p>
            <a:r>
              <a:rPr lang="en-US" dirty="0" smtClean="0"/>
              <a:t>Dual-Ion-Species Control</a:t>
            </a:r>
            <a:endParaRPr lang="en-US" dirty="0"/>
          </a:p>
          <a:p>
            <a:pPr lvl="1"/>
            <a:r>
              <a:rPr lang="en-US" dirty="0" smtClean="0"/>
              <a:t>Goal:  Use two ion species for scalable transport and readout; work toward high-fidelity gates with photonics</a:t>
            </a:r>
          </a:p>
          <a:p>
            <a:pPr lvl="2"/>
            <a:r>
              <a:rPr lang="en-US" dirty="0" smtClean="0"/>
              <a:t>Two-qubit MS gates (same species, inter-species)</a:t>
            </a:r>
          </a:p>
          <a:p>
            <a:pPr lvl="2"/>
            <a:r>
              <a:rPr lang="en-US" dirty="0" smtClean="0"/>
              <a:t>Two-ion gate in three-ion chain</a:t>
            </a:r>
            <a:endParaRPr lang="en-US" dirty="0"/>
          </a:p>
          <a:p>
            <a:r>
              <a:rPr lang="en-US" dirty="0" smtClean="0"/>
              <a:t>Anomalous Heating Studies</a:t>
            </a:r>
          </a:p>
          <a:p>
            <a:pPr lvl="1"/>
            <a:r>
              <a:rPr lang="en-US" dirty="0" smtClean="0"/>
              <a:t>Goal:  understand</a:t>
            </a:r>
            <a:r>
              <a:rPr lang="en-US" dirty="0"/>
              <a:t> </a:t>
            </a:r>
            <a:r>
              <a:rPr lang="en-US" dirty="0" smtClean="0"/>
              <a:t>and mitigate ion heating to improve speed / fidelity of quantum logic operations</a:t>
            </a:r>
          </a:p>
          <a:p>
            <a:pPr lvl="2"/>
            <a:r>
              <a:rPr lang="en-US" dirty="0" smtClean="0"/>
              <a:t>Ion-electrode distance dependence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 situ milling of Au and </a:t>
            </a:r>
            <a:r>
              <a:rPr lang="en-US" dirty="0" err="1" smtClean="0"/>
              <a:t>Nb</a:t>
            </a:r>
            <a:r>
              <a:rPr lang="en-US" dirty="0" smtClean="0"/>
              <a:t> traps as a function of T</a:t>
            </a:r>
            <a:endParaRPr lang="en-US" dirty="0"/>
          </a:p>
          <a:p>
            <a:r>
              <a:rPr lang="en-US" dirty="0" smtClean="0"/>
              <a:t>Integrated Photonics Development</a:t>
            </a:r>
          </a:p>
          <a:p>
            <a:pPr lvl="1"/>
            <a:r>
              <a:rPr lang="en-US" dirty="0" smtClean="0"/>
              <a:t>Goal:  develop scalable platform for integrated photonic control over wide wavelength range</a:t>
            </a:r>
          </a:p>
          <a:p>
            <a:pPr lvl="2"/>
            <a:r>
              <a:rPr lang="en-US" dirty="0" smtClean="0"/>
              <a:t>Visible platform:  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/PECVD </a:t>
            </a:r>
            <a:r>
              <a:rPr lang="en-US" dirty="0" err="1" smtClean="0"/>
              <a:t>SiN</a:t>
            </a:r>
            <a:r>
              <a:rPr lang="en-US" dirty="0" smtClean="0"/>
              <a:t> (low loss, multi-layer, CMOS-compatible)</a:t>
            </a:r>
          </a:p>
          <a:p>
            <a:pPr lvl="2"/>
            <a:r>
              <a:rPr lang="en-US" dirty="0" smtClean="0"/>
              <a:t>Toward High-efficiency photonic I/O</a:t>
            </a:r>
          </a:p>
          <a:p>
            <a:pPr lvl="2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Outline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9802" y="4884420"/>
            <a:ext cx="1382737" cy="128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514505" y="3215148"/>
            <a:ext cx="1378031" cy="1151854"/>
            <a:chOff x="7514505" y="3215148"/>
            <a:chExt cx="1378031" cy="11518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-1787" r="29524"/>
            <a:stretch/>
          </p:blipFill>
          <p:spPr>
            <a:xfrm>
              <a:off x="7514505" y="3215148"/>
              <a:ext cx="1378031" cy="11518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259" y="3266780"/>
              <a:ext cx="487538" cy="471937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802" y="1227228"/>
            <a:ext cx="1382734" cy="1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34" y="1293813"/>
            <a:ext cx="5762982" cy="48291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 situ milling of Au, full T dependence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032203"/>
            <a:ext cx="200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NIST electroplated gold (D. Slichter)</a:t>
            </a:r>
            <a:endParaRPr lang="en-US" sz="1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7791795" y="1195425"/>
            <a:ext cx="980903" cy="982996"/>
            <a:chOff x="177337" y="1151437"/>
            <a:chExt cx="980903" cy="982996"/>
          </a:xfrm>
        </p:grpSpPr>
        <p:sp>
          <p:nvSpPr>
            <p:cNvPr id="6" name="Rectangle 5"/>
            <p:cNvSpPr/>
            <p:nvPr/>
          </p:nvSpPr>
          <p:spPr>
            <a:xfrm flipV="1">
              <a:off x="247128" y="2049023"/>
              <a:ext cx="236567" cy="734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V="1">
              <a:off x="368182" y="1975593"/>
              <a:ext cx="115513" cy="637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312245" y="1975593"/>
              <a:ext cx="55937" cy="734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247128" y="1975593"/>
              <a:ext cx="65117" cy="734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 flipV="1">
              <a:off x="349999" y="1145030"/>
              <a:ext cx="801833" cy="814648"/>
            </a:xfrm>
            <a:prstGeom prst="triangle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841488" y="1151437"/>
              <a:ext cx="236567" cy="146859"/>
              <a:chOff x="3013188" y="1191218"/>
              <a:chExt cx="236567" cy="146859"/>
            </a:xfrm>
          </p:grpSpPr>
          <p:sp>
            <p:nvSpPr>
              <p:cNvPr id="20" name="Rectangle 19"/>
              <p:cNvSpPr/>
              <p:nvPr/>
            </p:nvSpPr>
            <p:spPr>
              <a:xfrm flipV="1">
                <a:off x="3013188" y="1264648"/>
                <a:ext cx="236567" cy="73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 flipV="1">
                <a:off x="3134242" y="1191218"/>
                <a:ext cx="115513" cy="637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3078305" y="1191218"/>
                <a:ext cx="55937" cy="734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3013188" y="1191218"/>
                <a:ext cx="65117" cy="73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Right Arrow 11"/>
            <p:cNvSpPr/>
            <p:nvPr/>
          </p:nvSpPr>
          <p:spPr>
            <a:xfrm rot="18900000">
              <a:off x="585639" y="1564414"/>
              <a:ext cx="168046" cy="156210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47128" y="1404488"/>
              <a:ext cx="0" cy="51981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08044" y="1466850"/>
              <a:ext cx="0" cy="457448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68960" y="1532829"/>
              <a:ext cx="0" cy="391469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29876" y="1593516"/>
              <a:ext cx="0" cy="330782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90793" y="1653871"/>
              <a:ext cx="0" cy="270427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/>
            <p:cNvSpPr/>
            <p:nvPr/>
          </p:nvSpPr>
          <p:spPr>
            <a:xfrm rot="16200000" flipV="1">
              <a:off x="183744" y="1326193"/>
              <a:ext cx="801833" cy="814648"/>
            </a:xfrm>
            <a:prstGeom prst="triangle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929640" y="1367773"/>
              <a:ext cx="55329" cy="5532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8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0527" y="101601"/>
            <a:ext cx="7881604" cy="816989"/>
          </a:xfrm>
        </p:spPr>
        <p:txBody>
          <a:bodyPr/>
          <a:lstStyle/>
          <a:p>
            <a:r>
              <a:rPr lang="en-US" dirty="0" smtClean="0"/>
              <a:t>Change in Heating Temperature Dependence</a:t>
            </a:r>
            <a:br>
              <a:rPr lang="en-US" dirty="0" smtClean="0"/>
            </a:br>
            <a:r>
              <a:rPr lang="en-US" dirty="0" smtClean="0"/>
              <a:t>Hypothesis: Two Effects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68726" y="1014650"/>
            <a:ext cx="3179428" cy="2045186"/>
            <a:chOff x="5721071" y="4097908"/>
            <a:chExt cx="3179428" cy="204518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0"/>
            <a:stretch/>
          </p:blipFill>
          <p:spPr bwMode="auto">
            <a:xfrm>
              <a:off x="5721071" y="4476219"/>
              <a:ext cx="3179428" cy="16668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925188" y="4097908"/>
              <a:ext cx="2771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</a:rPr>
                <a:t>Lossy dielectrics?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01" y="1447956"/>
            <a:ext cx="4488618" cy="39003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0799" y="4241681"/>
            <a:ext cx="3211926" cy="2125535"/>
            <a:chOff x="3915258" y="2503671"/>
            <a:chExt cx="3211926" cy="2125535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8" t="14771" r="7484"/>
            <a:stretch/>
          </p:blipFill>
          <p:spPr bwMode="auto">
            <a:xfrm>
              <a:off x="3915258" y="2503671"/>
              <a:ext cx="3211926" cy="1544355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97385" y="4105986"/>
              <a:ext cx="2986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accent1">
                      <a:lumMod val="75000"/>
                    </a:schemeClr>
                  </a:solidFill>
                </a:rPr>
                <a:t>Arrhenius temperature scaling:</a:t>
              </a:r>
            </a:p>
            <a:p>
              <a:pPr algn="ctr"/>
              <a:r>
                <a:rPr lang="en-US" sz="1400" b="1" dirty="0" smtClean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en-US" sz="1400" b="1" baseline="-25000" dirty="0" smtClean="0">
                  <a:solidFill>
                    <a:schemeClr val="accent1">
                      <a:lumMod val="75000"/>
                    </a:schemeClr>
                  </a:solidFill>
                </a:rPr>
                <a:t>0</a:t>
              </a:r>
              <a:r>
                <a:rPr lang="en-US" sz="1400" b="1" dirty="0" smtClean="0">
                  <a:solidFill>
                    <a:schemeClr val="accent1">
                      <a:lumMod val="75000"/>
                    </a:schemeClr>
                  </a:solidFill>
                </a:rPr>
                <a:t> = 40 K</a:t>
              </a:r>
              <a:endParaRPr lang="en-US" sz="1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70277" y="1140179"/>
            <a:ext cx="4376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Temperature dependence before and after milling</a:t>
            </a:r>
            <a:endParaRPr lang="en-US" sz="14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48154" y="1608249"/>
            <a:ext cx="3597890" cy="19251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022558" y="4687261"/>
            <a:ext cx="703123" cy="28814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>
            <a:spLocks noGrp="1"/>
          </p:cNvSpPr>
          <p:nvPr>
            <p:ph sz="quarter" idx="10"/>
          </p:nvPr>
        </p:nvSpPr>
        <p:spPr>
          <a:xfrm>
            <a:off x="4616628" y="5560115"/>
            <a:ext cx="4527372" cy="729875"/>
          </a:xfrm>
        </p:spPr>
        <p:txBody>
          <a:bodyPr/>
          <a:lstStyle/>
          <a:p>
            <a:r>
              <a:rPr lang="en-US" dirty="0" smtClean="0"/>
              <a:t>Surface cleaning uncovers a second mechanism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4162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950015" y="2337456"/>
                <a:ext cx="2123338" cy="675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</m:acc>
                      <m:d>
                        <m:d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acc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015" y="2337456"/>
                <a:ext cx="2123338" cy="6753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203242" y="4022462"/>
                <a:ext cx="2848138" cy="31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sz="14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</m:acc>
                      <m:d>
                        <m:dPr>
                          <m:ctrlPr>
                            <a:rPr lang="en-US" sz="1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acc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acc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sSup>
                        <m:sSupPr>
                          <m:ctrlPr>
                            <a:rPr lang="en-US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1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42" y="4022462"/>
                <a:ext cx="2848138" cy="31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88018" y="3136534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Power-law temperature scaling: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en-US" sz="14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= 1.5, T</a:t>
            </a:r>
            <a:r>
              <a:rPr lang="en-US" sz="1400" b="1" baseline="-25000" dirty="0" smtClean="0">
                <a:solidFill>
                  <a:srgbClr val="FF0000"/>
                </a:solidFill>
              </a:rPr>
              <a:t>0</a:t>
            </a:r>
            <a:r>
              <a:rPr lang="en-US" sz="1400" b="1" dirty="0" smtClean="0">
                <a:solidFill>
                  <a:srgbClr val="FF0000"/>
                </a:solidFill>
              </a:rPr>
              <a:t> = 9K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19085" y="3872773"/>
            <a:ext cx="17540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Surface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diffusion?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34" y="1293813"/>
            <a:ext cx="5762982" cy="48291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 situ milling of </a:t>
            </a:r>
            <a:r>
              <a:rPr lang="en-US" dirty="0" err="1" smtClean="0"/>
              <a:t>Nb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32203"/>
            <a:ext cx="200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MIT-LL sputtered niobium</a:t>
            </a:r>
            <a:endParaRPr lang="en-US" sz="1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7791795" y="1195425"/>
            <a:ext cx="980903" cy="982996"/>
            <a:chOff x="177337" y="1151437"/>
            <a:chExt cx="980903" cy="982996"/>
          </a:xfrm>
        </p:grpSpPr>
        <p:sp>
          <p:nvSpPr>
            <p:cNvPr id="7" name="Rectangle 6"/>
            <p:cNvSpPr/>
            <p:nvPr/>
          </p:nvSpPr>
          <p:spPr>
            <a:xfrm flipV="1">
              <a:off x="247128" y="2049023"/>
              <a:ext cx="236567" cy="734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368182" y="1975593"/>
              <a:ext cx="115513" cy="637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312245" y="1975593"/>
              <a:ext cx="55937" cy="734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247128" y="1975593"/>
              <a:ext cx="65117" cy="734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5400000" flipV="1">
              <a:off x="349999" y="1145030"/>
              <a:ext cx="801833" cy="814648"/>
            </a:xfrm>
            <a:prstGeom prst="triangle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 rot="10800000">
              <a:off x="841488" y="1151437"/>
              <a:ext cx="236567" cy="146859"/>
              <a:chOff x="3013188" y="1191218"/>
              <a:chExt cx="236567" cy="146859"/>
            </a:xfrm>
          </p:grpSpPr>
          <p:sp>
            <p:nvSpPr>
              <p:cNvPr id="21" name="Rectangle 20"/>
              <p:cNvSpPr/>
              <p:nvPr/>
            </p:nvSpPr>
            <p:spPr>
              <a:xfrm flipV="1">
                <a:off x="3013188" y="1264648"/>
                <a:ext cx="236567" cy="73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3134242" y="1191218"/>
                <a:ext cx="115513" cy="637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3078305" y="1191218"/>
                <a:ext cx="55937" cy="734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3013188" y="1191218"/>
                <a:ext cx="65117" cy="73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Right Arrow 12"/>
            <p:cNvSpPr/>
            <p:nvPr/>
          </p:nvSpPr>
          <p:spPr>
            <a:xfrm rot="18900000">
              <a:off x="585639" y="1564414"/>
              <a:ext cx="168046" cy="156210"/>
            </a:xfrm>
            <a:prstGeom prst="right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47128" y="1404488"/>
              <a:ext cx="0" cy="51981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08044" y="1466850"/>
              <a:ext cx="0" cy="457448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68960" y="1532829"/>
              <a:ext cx="0" cy="391469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29876" y="1593516"/>
              <a:ext cx="0" cy="330782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90793" y="1653871"/>
              <a:ext cx="0" cy="270427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8"/>
            <p:cNvSpPr/>
            <p:nvPr/>
          </p:nvSpPr>
          <p:spPr>
            <a:xfrm rot="16200000" flipV="1">
              <a:off x="183744" y="1326193"/>
              <a:ext cx="801833" cy="814648"/>
            </a:xfrm>
            <a:prstGeom prst="triangle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929640" y="1367773"/>
              <a:ext cx="55329" cy="5532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8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Dependence After Milling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22" y="1119766"/>
            <a:ext cx="4112692" cy="344629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318445" y="4651631"/>
            <a:ext cx="8486846" cy="1508095"/>
          </a:xfrm>
          <a:prstGeom prst="rect">
            <a:avLst/>
          </a:prstGeom>
        </p:spPr>
        <p:txBody>
          <a:bodyPr/>
          <a:lstStyle>
            <a:lvl1pPr marL="233363" indent="-233363" algn="l" ea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618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r>
              <a:rPr lang="en-US" kern="0" dirty="0" smtClean="0">
                <a:solidFill>
                  <a:sysClr val="windowText" lastClr="000000"/>
                </a:solidFill>
              </a:rPr>
              <a:t>Before milling:  Material independence suggests (same) contaminants are dominant—</a:t>
            </a:r>
            <a:r>
              <a:rPr lang="en-US" kern="0" dirty="0" err="1" smtClean="0">
                <a:solidFill>
                  <a:sysClr val="windowText" lastClr="000000"/>
                </a:solidFill>
              </a:rPr>
              <a:t>lossy</a:t>
            </a:r>
            <a:r>
              <a:rPr lang="en-US" kern="0" dirty="0" smtClean="0">
                <a:solidFill>
                  <a:sysClr val="windowText" lastClr="000000"/>
                </a:solidFill>
              </a:rPr>
              <a:t> dielectrics?</a:t>
            </a:r>
          </a:p>
          <a:p>
            <a:r>
              <a:rPr lang="en-US" kern="0" dirty="0" smtClean="0">
                <a:solidFill>
                  <a:sysClr val="windowText" lastClr="000000"/>
                </a:solidFill>
              </a:rPr>
              <a:t>After milling:  New mechanism; material dependence due to exposure of specific surfaces—</a:t>
            </a:r>
            <a:r>
              <a:rPr lang="en-US" kern="0" dirty="0" err="1" smtClean="0">
                <a:solidFill>
                  <a:sysClr val="windowText" lastClr="000000"/>
                </a:solidFill>
              </a:rPr>
              <a:t>adatom</a:t>
            </a:r>
            <a:r>
              <a:rPr lang="en-US" kern="0" dirty="0" smtClean="0">
                <a:solidFill>
                  <a:sysClr val="windowText" lastClr="000000"/>
                </a:solidFill>
              </a:rPr>
              <a:t> dipoles?  Diffusion?</a:t>
            </a:r>
          </a:p>
          <a:p>
            <a:pPr lvl="1"/>
            <a:r>
              <a:rPr lang="en-US" kern="0" dirty="0" smtClean="0">
                <a:solidFill>
                  <a:sysClr val="windowText" lastClr="000000"/>
                </a:solidFill>
              </a:rPr>
              <a:t>Need </a:t>
            </a:r>
            <a:r>
              <a:rPr lang="en-US" i="1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kern="0" dirty="0" smtClean="0">
                <a:solidFill>
                  <a:sysClr val="windowText" lastClr="000000"/>
                </a:solidFill>
                <a:latin typeface="+mn-lt"/>
                <a:cs typeface="Times New Roman" panose="02020603050405020304" pitchFamily="18" charset="0"/>
              </a:rPr>
              <a:t>,</a:t>
            </a:r>
            <a:r>
              <a:rPr lang="en-US" i="1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 </a:t>
            </a:r>
            <a:r>
              <a:rPr lang="en-US" kern="0" dirty="0" smtClean="0">
                <a:solidFill>
                  <a:sysClr val="windowText" lastClr="000000"/>
                </a:solidFill>
              </a:rPr>
              <a:t>dependence after milling to distinguish between these</a:t>
            </a:r>
          </a:p>
        </p:txBody>
      </p:sp>
    </p:spTree>
    <p:extLst>
      <p:ext uri="{BB962C8B-B14F-4D97-AF65-F5344CB8AC3E}">
        <p14:creationId xmlns:p14="http://schemas.microsoft.com/office/powerpoint/2010/main" val="3081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128252"/>
            <a:ext cx="8188774" cy="1231490"/>
          </a:xfrm>
        </p:spPr>
        <p:txBody>
          <a:bodyPr/>
          <a:lstStyle/>
          <a:p>
            <a:r>
              <a:rPr lang="en-US" dirty="0" smtClean="0"/>
              <a:t>Used variable-height </a:t>
            </a:r>
            <a:r>
              <a:rPr lang="en-US" dirty="0" err="1" smtClean="0"/>
              <a:t>Nb</a:t>
            </a:r>
            <a:r>
              <a:rPr lang="en-US" dirty="0" smtClean="0"/>
              <a:t> trap to measure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f, d </a:t>
            </a:r>
            <a:r>
              <a:rPr lang="en-US" dirty="0" smtClean="0"/>
              <a:t>dependence</a:t>
            </a:r>
          </a:p>
          <a:p>
            <a:pPr lvl="1"/>
            <a:r>
              <a:rPr lang="en-US" dirty="0" smtClean="0"/>
              <a:t>Pre-milling data from previous measurements</a:t>
            </a:r>
          </a:p>
          <a:p>
            <a:r>
              <a:rPr lang="en-US" dirty="0" err="1" smtClean="0"/>
              <a:t>Scalings</a:t>
            </a:r>
            <a:r>
              <a:rPr lang="en-US" dirty="0" smtClean="0"/>
              <a:t> both appear unchanged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Frequency/Distance Dependence After </a:t>
            </a:r>
            <a:r>
              <a:rPr lang="en-US" i="1" dirty="0"/>
              <a:t>E</a:t>
            </a:r>
            <a:r>
              <a:rPr lang="en-US" i="1" dirty="0" smtClean="0"/>
              <a:t>x </a:t>
            </a:r>
            <a:r>
              <a:rPr lang="en-US" i="1" dirty="0"/>
              <a:t>S</a:t>
            </a:r>
            <a:r>
              <a:rPr lang="en-US" i="1" dirty="0" smtClean="0"/>
              <a:t>itu</a:t>
            </a:r>
            <a:r>
              <a:rPr lang="en-US" dirty="0" smtClean="0"/>
              <a:t> </a:t>
            </a:r>
            <a:r>
              <a:rPr lang="en-US" dirty="0"/>
              <a:t>I</a:t>
            </a:r>
            <a:r>
              <a:rPr lang="en-US" dirty="0" smtClean="0"/>
              <a:t>on Milling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6" y="2433393"/>
            <a:ext cx="3905336" cy="3767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51" y="2437038"/>
            <a:ext cx="4043158" cy="3764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79" y="1455335"/>
            <a:ext cx="1583523" cy="978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39" y="6393774"/>
            <a:ext cx="349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Room-temperature measurements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9106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4" y="1293094"/>
            <a:ext cx="8254997" cy="3641215"/>
          </a:xfrm>
        </p:spPr>
        <p:txBody>
          <a:bodyPr/>
          <a:lstStyle/>
          <a:p>
            <a:r>
              <a:rPr lang="en-US" dirty="0" smtClean="0"/>
              <a:t>Understanding surface noise in ion traps</a:t>
            </a:r>
          </a:p>
          <a:p>
            <a:pPr lvl="1"/>
            <a:r>
              <a:rPr lang="en-US" dirty="0" smtClean="0"/>
              <a:t>Distance scaling ~ 1/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baseline="30000" dirty="0" smtClean="0"/>
              <a:t>4</a:t>
            </a:r>
            <a:r>
              <a:rPr lang="en-US" dirty="0" smtClean="0"/>
              <a:t> under several different circumstances</a:t>
            </a:r>
          </a:p>
          <a:p>
            <a:pPr lvl="2"/>
            <a:r>
              <a:rPr lang="en-US" dirty="0" smtClean="0"/>
              <a:t>Unchanged after </a:t>
            </a:r>
            <a:r>
              <a:rPr lang="en-US" i="1" dirty="0" smtClean="0"/>
              <a:t>ex situ </a:t>
            </a:r>
            <a:r>
              <a:rPr lang="en-US" dirty="0" smtClean="0"/>
              <a:t>milling [also true for freq. </a:t>
            </a:r>
            <a:r>
              <a:rPr lang="en-US" dirty="0"/>
              <a:t>(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/>
              <a:t>)</a:t>
            </a:r>
            <a:r>
              <a:rPr lang="en-US" dirty="0" smtClean="0"/>
              <a:t> scaling]</a:t>
            </a:r>
          </a:p>
          <a:p>
            <a:pPr lvl="1"/>
            <a:r>
              <a:rPr lang="en-US" dirty="0" smtClean="0"/>
              <a:t>Before milling, lossy-dielectric model predictions are closest to data</a:t>
            </a:r>
          </a:p>
          <a:p>
            <a:pPr lvl="1"/>
            <a:r>
              <a:rPr lang="en-US" dirty="0" smtClean="0"/>
              <a:t>Temperature (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dirty="0" smtClean="0"/>
              <a:t>) scaling changes after </a:t>
            </a:r>
            <a:r>
              <a:rPr lang="en-US" i="1" dirty="0" smtClean="0"/>
              <a:t>ex situ </a:t>
            </a:r>
            <a:r>
              <a:rPr lang="en-US" dirty="0" smtClean="0"/>
              <a:t>milling, suggesting a different mechanism in this case</a:t>
            </a:r>
          </a:p>
          <a:p>
            <a:pPr lvl="2"/>
            <a:r>
              <a:rPr lang="en-US" dirty="0" err="1" smtClean="0"/>
              <a:t>Adatom</a:t>
            </a:r>
            <a:r>
              <a:rPr lang="en-US" dirty="0"/>
              <a:t>-</a:t>
            </a:r>
            <a:r>
              <a:rPr lang="en-US" dirty="0" smtClean="0"/>
              <a:t>diffusion and fluctuating-dipole models both match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dirty="0" smtClean="0"/>
              <a:t> dependence and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/>
              <a:t> or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dirty="0" smtClean="0"/>
              <a:t> dependence but not both</a:t>
            </a:r>
          </a:p>
          <a:p>
            <a:pPr lvl="1"/>
            <a:r>
              <a:rPr lang="en-US" dirty="0" smtClean="0"/>
              <a:t>Material dependence emerges after </a:t>
            </a:r>
            <a:r>
              <a:rPr lang="en-US" i="1" dirty="0" smtClean="0"/>
              <a:t>ex situ</a:t>
            </a:r>
            <a:r>
              <a:rPr lang="en-US" dirty="0" smtClean="0"/>
              <a:t> milling</a:t>
            </a:r>
          </a:p>
          <a:p>
            <a:pPr lvl="2"/>
            <a:r>
              <a:rPr lang="en-US" dirty="0" smtClean="0"/>
              <a:t>Exploring other materials after </a:t>
            </a:r>
            <a:r>
              <a:rPr lang="en-US" i="1" dirty="0" smtClean="0"/>
              <a:t>ex situ</a:t>
            </a:r>
            <a:r>
              <a:rPr lang="en-US" dirty="0" smtClean="0"/>
              <a:t> milling for more understanding</a:t>
            </a:r>
          </a:p>
          <a:p>
            <a:pPr lvl="2"/>
            <a:r>
              <a:rPr lang="en-US" dirty="0" smtClean="0"/>
              <a:t>E.g., correlate particular metal properties with noise behavior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Anomalous Heating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0616" y="1118111"/>
            <a:ext cx="6982684" cy="505028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Dual-Ion-Species Control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Goal:  Use two ion species for scalable transport and readout; work toward high-fidelity gates with photonics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Two-qubit MS gates (same species, inter-species)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Two-ion gate in three-ion chain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Anomalous Heating Studies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Goal:  understand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mitigate ion heating to improve speed / fidelity of quantum logic operations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Ion-electrode distance dependence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 situ milling of Au and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Nb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traps as a function of 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/>
              <a:t>Integrated Photonics Development</a:t>
            </a:r>
          </a:p>
          <a:p>
            <a:pPr lvl="1"/>
            <a:r>
              <a:rPr lang="en-US" dirty="0" smtClean="0"/>
              <a:t>Goal:  develop scalable platform for integrated photonic control over wide wavelength range</a:t>
            </a:r>
          </a:p>
          <a:p>
            <a:pPr lvl="2"/>
            <a:r>
              <a:rPr lang="en-US" dirty="0" smtClean="0"/>
              <a:t>Visible platform:  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/PECVD </a:t>
            </a:r>
            <a:r>
              <a:rPr lang="en-US" dirty="0" err="1" smtClean="0"/>
              <a:t>SiN</a:t>
            </a:r>
            <a:r>
              <a:rPr lang="en-US" dirty="0" smtClean="0"/>
              <a:t> (low loss, multi-layer, CMOS-compatible)</a:t>
            </a:r>
          </a:p>
          <a:p>
            <a:pPr lvl="2"/>
            <a:r>
              <a:rPr lang="en-US" dirty="0" smtClean="0"/>
              <a:t>Toward High-efficiency photonic I/O</a:t>
            </a:r>
          </a:p>
          <a:p>
            <a:pPr lvl="2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Outline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9802" y="4884420"/>
            <a:ext cx="1382737" cy="128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514505" y="3215148"/>
            <a:ext cx="1378031" cy="1151854"/>
            <a:chOff x="7514505" y="3215148"/>
            <a:chExt cx="1378031" cy="11518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-1787" r="29524"/>
            <a:stretch/>
          </p:blipFill>
          <p:spPr>
            <a:xfrm>
              <a:off x="7514505" y="3215148"/>
              <a:ext cx="1378031" cy="11518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18259" y="3266780"/>
              <a:ext cx="487538" cy="471937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9802" y="1227228"/>
            <a:ext cx="1382734" cy="1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0" y="1039314"/>
            <a:ext cx="5793698" cy="2231271"/>
          </a:xfrm>
        </p:spPr>
        <p:txBody>
          <a:bodyPr/>
          <a:lstStyle/>
          <a:p>
            <a:pPr indent="-201168"/>
            <a:r>
              <a:rPr lang="en-US" dirty="0" smtClean="0"/>
              <a:t>Require 12 </a:t>
            </a:r>
            <a:r>
              <a:rPr lang="en-US" dirty="0"/>
              <a:t>different wavelengths </a:t>
            </a:r>
            <a:r>
              <a:rPr lang="en-US" dirty="0" smtClean="0"/>
              <a:t>for general two-ion species logic</a:t>
            </a:r>
          </a:p>
          <a:p>
            <a:pPr indent="-201168"/>
            <a:r>
              <a:rPr lang="en-US" dirty="0"/>
              <a:t>M</a:t>
            </a:r>
            <a:r>
              <a:rPr lang="en-US" dirty="0" smtClean="0"/>
              <a:t>ultiple photonic core materials enable novel device design over large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range</a:t>
            </a:r>
          </a:p>
          <a:p>
            <a:pPr lvl="1" indent="-201168"/>
            <a:r>
              <a:rPr lang="en-US" dirty="0" err="1" smtClean="0"/>
              <a:t>SiN</a:t>
            </a:r>
            <a:r>
              <a:rPr lang="en-US" dirty="0" smtClean="0"/>
              <a:t>, Alumina</a:t>
            </a:r>
          </a:p>
          <a:p>
            <a:pPr lvl="1" indent="-201168"/>
            <a:r>
              <a:rPr lang="en-US" dirty="0" smtClean="0"/>
              <a:t>Low-loss crossings</a:t>
            </a:r>
          </a:p>
          <a:p>
            <a:pPr lvl="1" indent="-201168"/>
            <a:r>
              <a:rPr lang="en-US" dirty="0" smtClean="0"/>
              <a:t>High efficiency I/O gratings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940527" y="139701"/>
            <a:ext cx="7262946" cy="816989"/>
          </a:xfrm>
        </p:spPr>
        <p:txBody>
          <a:bodyPr/>
          <a:lstStyle/>
          <a:p>
            <a:r>
              <a:rPr lang="en-US" dirty="0" smtClean="0"/>
              <a:t>Need for Multi-Layer Waveguides</a:t>
            </a:r>
            <a:endParaRPr lang="en-US" dirty="0"/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0096" y="3500586"/>
            <a:ext cx="2160077" cy="121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61" y="3720490"/>
            <a:ext cx="3095938" cy="16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4122" y="4466638"/>
            <a:ext cx="2260094" cy="87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67476" y="4602146"/>
            <a:ext cx="2145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Out-of-Plane:</a:t>
            </a:r>
            <a:r>
              <a:rPr lang="en-US" sz="1400" b="1" dirty="0" smtClean="0"/>
              <a:t>  </a:t>
            </a:r>
          </a:p>
          <a:p>
            <a:r>
              <a:rPr lang="en-US" sz="1400" b="1" dirty="0" smtClean="0"/>
              <a:t>Loss &lt; 0.001dB/per and reduced cross-talk </a:t>
            </a:r>
            <a:endParaRPr lang="en-US" sz="1400" b="1" dirty="0"/>
          </a:p>
        </p:txBody>
      </p:sp>
      <p:sp>
        <p:nvSpPr>
          <p:cNvPr id="4" name="Rectangle 3"/>
          <p:cNvSpPr/>
          <p:nvPr/>
        </p:nvSpPr>
        <p:spPr>
          <a:xfrm>
            <a:off x="6340571" y="3691022"/>
            <a:ext cx="17254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/>
              <a:t>In Plane:</a:t>
            </a:r>
            <a:r>
              <a:rPr lang="en-US" sz="1400" b="1" dirty="0"/>
              <a:t> </a:t>
            </a:r>
            <a:endParaRPr lang="en-US" sz="1400" b="1" dirty="0" smtClean="0"/>
          </a:p>
          <a:p>
            <a:r>
              <a:rPr lang="en-US" sz="1400" b="1" dirty="0" smtClean="0"/>
              <a:t>Loss </a:t>
            </a:r>
            <a:r>
              <a:rPr lang="en-US" sz="1400" b="1" dirty="0"/>
              <a:t>~</a:t>
            </a:r>
            <a:r>
              <a:rPr lang="en-US" sz="1400" b="1" dirty="0" smtClean="0"/>
              <a:t>0.1dB/per 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212381" y="5580480"/>
            <a:ext cx="7136763" cy="64633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</a:rPr>
              <a:t>Feeding multiple (~12) wavelengths into each cell in a 2D array </a:t>
            </a:r>
            <a:r>
              <a:rPr lang="en-US" b="1" dirty="0" smtClean="0">
                <a:solidFill>
                  <a:schemeClr val="dk1"/>
                </a:solidFill>
              </a:rPr>
              <a:t>with high efficiency is enabled by multi-level </a:t>
            </a:r>
            <a:r>
              <a:rPr lang="en-US" b="1" dirty="0">
                <a:solidFill>
                  <a:schemeClr val="dk1"/>
                </a:solidFill>
              </a:rPr>
              <a:t>photonics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0735" y="4795476"/>
            <a:ext cx="2629989" cy="523220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Unit cell concept for scalable ion array</a:t>
            </a:r>
            <a:endParaRPr lang="en-US" sz="1400" b="1" dirty="0"/>
          </a:p>
        </p:txBody>
      </p:sp>
      <p:pic>
        <p:nvPicPr>
          <p:cNvPr id="23" name="Picture 2" descr="C:\Users\jo21916\Pictures\CaSrSpectrum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8921" y="3029556"/>
            <a:ext cx="3554154" cy="38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745" y="990718"/>
            <a:ext cx="2860818" cy="14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025162" y="1217708"/>
            <a:ext cx="3545523" cy="19119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Loss &lt; 1 dB/cm for 630-1100 nm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Loss in blue rises dramatically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Loss </a:t>
            </a:r>
            <a:r>
              <a:rPr lang="en-US" dirty="0"/>
              <a:t>in red and IR appears to be dominated by </a:t>
            </a:r>
            <a:r>
              <a:rPr lang="en-US" dirty="0" smtClean="0"/>
              <a:t>roughness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oss </a:t>
            </a:r>
            <a:r>
              <a:rPr lang="en-US" dirty="0"/>
              <a:t>in blue does not follow </a:t>
            </a:r>
            <a:r>
              <a:rPr lang="en-US" dirty="0" smtClean="0"/>
              <a:t>1/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baseline="30000" dirty="0" smtClean="0"/>
              <a:t>4</a:t>
            </a:r>
            <a:r>
              <a:rPr lang="en-US" dirty="0" smtClean="0"/>
              <a:t>, indicating </a:t>
            </a:r>
            <a:r>
              <a:rPr lang="en-US" dirty="0"/>
              <a:t>material </a:t>
            </a:r>
            <a:r>
              <a:rPr lang="en-US" dirty="0" smtClean="0"/>
              <a:t>loss dominates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0527" y="101601"/>
            <a:ext cx="7942216" cy="816989"/>
          </a:xfrm>
        </p:spPr>
        <p:txBody>
          <a:bodyPr/>
          <a:lstStyle/>
          <a:p>
            <a:r>
              <a:rPr lang="en-US" dirty="0" smtClean="0"/>
              <a:t>Measured Loss in LPCVD Si</a:t>
            </a:r>
            <a:r>
              <a:rPr lang="en-US" baseline="-25000" dirty="0" smtClean="0"/>
              <a:t>3</a:t>
            </a:r>
            <a:r>
              <a:rPr lang="en-US" dirty="0" smtClean="0"/>
              <a:t>N</a:t>
            </a:r>
            <a:r>
              <a:rPr lang="en-US" baseline="-25000" dirty="0" smtClean="0"/>
              <a:t>4</a:t>
            </a:r>
            <a:r>
              <a:rPr lang="en-US" dirty="0" smtClean="0"/>
              <a:t> Waveguides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3382" y="5095460"/>
            <a:ext cx="1000759" cy="99183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6549" y="5129539"/>
            <a:ext cx="1069580" cy="923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" y="1204565"/>
            <a:ext cx="4792655" cy="33738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" y="1204564"/>
            <a:ext cx="4792655" cy="3373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71" y="4771903"/>
            <a:ext cx="2886894" cy="14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40527" y="139701"/>
            <a:ext cx="7262946" cy="816989"/>
          </a:xfrm>
        </p:spPr>
        <p:txBody>
          <a:bodyPr/>
          <a:lstStyle/>
          <a:p>
            <a:r>
              <a:rPr lang="en-US" dirty="0" smtClean="0"/>
              <a:t>Alumina (Al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) Development</a:t>
            </a:r>
            <a:endParaRPr 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sz="quarter" idx="10"/>
          </p:nvPr>
        </p:nvSpPr>
        <p:spPr>
          <a:xfrm>
            <a:off x="4955177" y="1047565"/>
            <a:ext cx="4127528" cy="3112817"/>
          </a:xfrm>
        </p:spPr>
        <p:txBody>
          <a:bodyPr/>
          <a:lstStyle/>
          <a:p>
            <a:r>
              <a:rPr lang="en-US" dirty="0" smtClean="0"/>
              <a:t>Motivation:  Low-loss waveguides in the blue to UV</a:t>
            </a:r>
          </a:p>
          <a:p>
            <a:r>
              <a:rPr lang="en-US" dirty="0" smtClean="0"/>
              <a:t>Deposited via ALD (on 8” wafers; CMOS line)</a:t>
            </a:r>
          </a:p>
          <a:p>
            <a:r>
              <a:rPr lang="en-US" dirty="0" smtClean="0"/>
              <a:t>Comparison to SiN:</a:t>
            </a:r>
          </a:p>
          <a:p>
            <a:pPr lvl="1"/>
            <a:r>
              <a:rPr lang="en-US" dirty="0" err="1" smtClean="0"/>
              <a:t>n</a:t>
            </a:r>
            <a:r>
              <a:rPr lang="en-US" baseline="-25000" dirty="0" err="1" smtClean="0"/>
              <a:t>Alumina</a:t>
            </a:r>
            <a:r>
              <a:rPr lang="en-US" dirty="0" smtClean="0"/>
              <a:t>~ 1.7 (c.f. SiN ~ 2.0)</a:t>
            </a:r>
          </a:p>
          <a:p>
            <a:pPr lvl="1"/>
            <a:r>
              <a:rPr lang="en-US" dirty="0" smtClean="0"/>
              <a:t>Not as confining as SiN</a:t>
            </a:r>
            <a:endParaRPr lang="en-US" dirty="0"/>
          </a:p>
          <a:p>
            <a:pPr marL="284162" lvl="1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" y="1047565"/>
            <a:ext cx="4792655" cy="33738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78" y="4748403"/>
            <a:ext cx="3210929" cy="13895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408024" y="3701143"/>
            <a:ext cx="2906306" cy="2558730"/>
            <a:chOff x="5399315" y="3579223"/>
            <a:chExt cx="2906306" cy="25587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315" y="3626074"/>
              <a:ext cx="2906306" cy="251187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38651" y="3579223"/>
              <a:ext cx="269966" cy="3222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86538" y="5181568"/>
            <a:ext cx="1385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Intrinsic Q: 470,000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17326" y="4386281"/>
            <a:ext cx="1385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ymbol" panose="05050102010706020507" pitchFamily="18" charset="2"/>
              </a:rPr>
              <a:t>l</a:t>
            </a:r>
            <a:r>
              <a:rPr lang="en-US" sz="1400" b="1" dirty="0" smtClean="0"/>
              <a:t> = 405 nm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65034" y="3701143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Ring resonator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671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70616" y="1118111"/>
            <a:ext cx="6982684" cy="5050280"/>
          </a:xfrm>
        </p:spPr>
        <p:txBody>
          <a:bodyPr/>
          <a:lstStyle/>
          <a:p>
            <a:r>
              <a:rPr lang="en-US" dirty="0" smtClean="0"/>
              <a:t>Dual-Ion-Species Control</a:t>
            </a:r>
            <a:endParaRPr lang="en-US" dirty="0"/>
          </a:p>
          <a:p>
            <a:pPr lvl="1"/>
            <a:r>
              <a:rPr lang="en-US" dirty="0" smtClean="0"/>
              <a:t>Goal:  Use two ion species for scalable transport and readout; work toward high-fidelity gates with photonics</a:t>
            </a:r>
          </a:p>
          <a:p>
            <a:pPr lvl="2"/>
            <a:r>
              <a:rPr lang="en-US" dirty="0" smtClean="0"/>
              <a:t>Two-qubit MS gates (same species, inter-species)</a:t>
            </a:r>
          </a:p>
          <a:p>
            <a:pPr lvl="2"/>
            <a:r>
              <a:rPr lang="en-US" dirty="0" smtClean="0"/>
              <a:t>Two-ion gate in three-ion chain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Anomalous Heating Studies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Goal:  understand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mitigate ion heating to improve speed / fidelity of quantum logic operations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Ion-electrode distance dependence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x situ milling of Au and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Nb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traps as a function of 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Integrated Photonics Development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Goal:  develop scalable platform for integrated photonic control over wide wavelength range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Visible platform:  Al</a:t>
            </a:r>
            <a:r>
              <a:rPr lang="en-US" baseline="-25000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baseline="-25000" dirty="0" smtClean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/PECVD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(low loss, multi-layer, CMOS-compatible)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Toward High-efficiency photonic I/O</a:t>
            </a:r>
          </a:p>
          <a:p>
            <a:pPr lvl="2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Outline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9802" y="4884420"/>
            <a:ext cx="1382737" cy="128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514505" y="3215148"/>
            <a:ext cx="1378031" cy="1151854"/>
            <a:chOff x="7514505" y="3215148"/>
            <a:chExt cx="1378031" cy="11518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-1787" r="29524"/>
            <a:stretch/>
          </p:blipFill>
          <p:spPr>
            <a:xfrm>
              <a:off x="7514505" y="3215148"/>
              <a:ext cx="1378031" cy="11518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18259" y="3266780"/>
              <a:ext cx="487538" cy="471937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802" y="1227228"/>
            <a:ext cx="1382734" cy="1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Low-Loss Waveguides From NUV to NIR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26" y="1486119"/>
            <a:ext cx="7031348" cy="2678906"/>
          </a:xfrm>
          <a:prstGeom prst="rect">
            <a:avLst/>
          </a:prstGeom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778871" y="4593600"/>
            <a:ext cx="7698799" cy="793809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000" dirty="0"/>
              <a:t>Loss &lt; 3 dB/cm from 370 – 1100 nm for SiN + Al</a:t>
            </a:r>
            <a:r>
              <a:rPr lang="en-US" sz="2000" baseline="-25000" dirty="0"/>
              <a:t>2</a:t>
            </a:r>
            <a:r>
              <a:rPr lang="en-US" sz="2000" dirty="0"/>
              <a:t>O</a:t>
            </a:r>
            <a:r>
              <a:rPr lang="en-US" sz="2000" baseline="-25000" dirty="0"/>
              <a:t>3</a:t>
            </a:r>
            <a:r>
              <a:rPr lang="en-US" sz="2000" dirty="0"/>
              <a:t> platform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5386" y="2138289"/>
            <a:ext cx="2748652" cy="845916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5386" y="3267741"/>
            <a:ext cx="2748652" cy="283994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67134" y="3551735"/>
            <a:ext cx="3108251" cy="559521"/>
          </a:xfrm>
          <a:prstGeom prst="rect">
            <a:avLst/>
          </a:prstGeom>
          <a:solidFill>
            <a:srgbClr val="C00000">
              <a:alpha val="4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42293" y="1082078"/>
            <a:ext cx="5081684" cy="4830616"/>
          </a:xfrm>
        </p:spPr>
        <p:txBody>
          <a:bodyPr/>
          <a:lstStyle/>
          <a:p>
            <a:r>
              <a:rPr lang="en-US" dirty="0" smtClean="0"/>
              <a:t>Motivation:</a:t>
            </a:r>
          </a:p>
          <a:p>
            <a:pPr lvl="1"/>
            <a:r>
              <a:rPr lang="en-US" dirty="0" smtClean="0"/>
              <a:t>LPCVD SiN is deposited at very high temperature (1100 C)</a:t>
            </a:r>
          </a:p>
          <a:p>
            <a:pPr lvl="2"/>
            <a:r>
              <a:rPr lang="en-US" dirty="0" smtClean="0"/>
              <a:t>Must be deposited before any material incompatible with high T (e.g., metals, 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Precludes continuous metal ground plane for shielding of Si</a:t>
            </a:r>
          </a:p>
          <a:p>
            <a:pPr lvl="2"/>
            <a:r>
              <a:rPr lang="en-US" dirty="0" smtClean="0"/>
              <a:t>Also rules out monolithic integration with CMOS electronics</a:t>
            </a:r>
          </a:p>
          <a:p>
            <a:pPr lvl="1"/>
            <a:r>
              <a:rPr lang="en-US" dirty="0" smtClean="0"/>
              <a:t>PECVD </a:t>
            </a:r>
            <a:r>
              <a:rPr lang="en-US" dirty="0"/>
              <a:t>SiN is deposited at low temperature (&lt; 400 C</a:t>
            </a:r>
            <a:r>
              <a:rPr lang="en-US" dirty="0" smtClean="0"/>
              <a:t>) and does not present these issues</a:t>
            </a:r>
            <a:endParaRPr lang="en-US" dirty="0"/>
          </a:p>
          <a:p>
            <a:pPr lvl="1"/>
            <a:r>
              <a:rPr lang="en-US" dirty="0" smtClean="0"/>
              <a:t>While LPCVD has shown the lowest loss for red and IR, PECVD loss is sufficient for current ion applications</a:t>
            </a:r>
          </a:p>
          <a:p>
            <a:pPr marL="284162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PECVD SiN 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H="1">
            <a:off x="5647086" y="1937134"/>
            <a:ext cx="2828676" cy="189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5648515" y="1859836"/>
            <a:ext cx="2825991" cy="947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flipH="1">
            <a:off x="5647086" y="1656836"/>
            <a:ext cx="2828676" cy="2154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7605501" y="1569066"/>
            <a:ext cx="870261" cy="94716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5939091" y="1562794"/>
            <a:ext cx="599897" cy="94042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5647086" y="1569066"/>
            <a:ext cx="201539" cy="94042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5648515" y="1842419"/>
            <a:ext cx="890474" cy="94716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5647086" y="1639418"/>
            <a:ext cx="2828676" cy="4871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7735558" y="1846735"/>
            <a:ext cx="738944" cy="94716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5647086" y="1992927"/>
            <a:ext cx="2827419" cy="133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5647086" y="2330185"/>
            <a:ext cx="2828676" cy="1288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5647086" y="2226080"/>
            <a:ext cx="2828676" cy="103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5648514" y="2459063"/>
            <a:ext cx="2828676" cy="38663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6984516" y="2126102"/>
            <a:ext cx="148998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 flipH="1">
            <a:off x="7049047" y="2065859"/>
            <a:ext cx="686512" cy="99978"/>
            <a:chOff x="6977751" y="1973707"/>
            <a:chExt cx="686512" cy="99978"/>
          </a:xfrm>
        </p:grpSpPr>
        <p:sp>
          <p:nvSpPr>
            <p:cNvPr id="22" name="Rectangle 21"/>
            <p:cNvSpPr/>
            <p:nvPr/>
          </p:nvSpPr>
          <p:spPr>
            <a:xfrm>
              <a:off x="69777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1301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825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4349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873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 flipH="1">
            <a:off x="5647086" y="2126102"/>
            <a:ext cx="1337430" cy="99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56112" y="2943427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LPCVD SiN layer stack </a:t>
            </a:r>
            <a:endParaRPr lang="en-US" sz="1400" b="1" dirty="0"/>
          </a:p>
        </p:txBody>
      </p:sp>
      <p:sp>
        <p:nvSpPr>
          <p:cNvPr id="30" name="Rectangle 29"/>
          <p:cNvSpPr/>
          <p:nvPr/>
        </p:nvSpPr>
        <p:spPr>
          <a:xfrm flipH="1">
            <a:off x="5710193" y="4088602"/>
            <a:ext cx="2828676" cy="189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H="1">
            <a:off x="5711622" y="4011304"/>
            <a:ext cx="2825991" cy="947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5710193" y="3808304"/>
            <a:ext cx="2828676" cy="2154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flipH="1">
            <a:off x="7668608" y="3720534"/>
            <a:ext cx="870261" cy="94716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flipH="1">
            <a:off x="6002196" y="3720534"/>
            <a:ext cx="599897" cy="105188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 flipH="1">
            <a:off x="5710193" y="3720534"/>
            <a:ext cx="201539" cy="94042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5710193" y="3790886"/>
            <a:ext cx="2828676" cy="4871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 flipH="1">
            <a:off x="5710193" y="4144395"/>
            <a:ext cx="2827419" cy="133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 flipH="1">
            <a:off x="5710193" y="4481653"/>
            <a:ext cx="2828676" cy="1288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5710193" y="4377548"/>
            <a:ext cx="2828676" cy="103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 flipH="1">
            <a:off x="5711621" y="4610531"/>
            <a:ext cx="2828676" cy="38663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 flipH="1">
            <a:off x="7047623" y="4277570"/>
            <a:ext cx="148998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 flipH="1">
            <a:off x="7112154" y="4217327"/>
            <a:ext cx="686512" cy="99978"/>
            <a:chOff x="6977751" y="1973707"/>
            <a:chExt cx="686512" cy="99978"/>
          </a:xfrm>
        </p:grpSpPr>
        <p:sp>
          <p:nvSpPr>
            <p:cNvPr id="46" name="Rectangle 45"/>
            <p:cNvSpPr/>
            <p:nvPr/>
          </p:nvSpPr>
          <p:spPr>
            <a:xfrm>
              <a:off x="69777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1301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2825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349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5873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 flipH="1">
            <a:off x="5710193" y="4277570"/>
            <a:ext cx="1337430" cy="99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 flipH="1">
            <a:off x="5708764" y="4520525"/>
            <a:ext cx="2828847" cy="89542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12045" y="5187080"/>
            <a:ext cx="2178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PECVD SiN layer stack </a:t>
            </a:r>
            <a:endParaRPr 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845050" y="1584644"/>
            <a:ext cx="641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Metal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91894" y="189835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SiN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048744" y="4605701"/>
            <a:ext cx="236841" cy="8718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85534" y="4604036"/>
            <a:ext cx="236841" cy="8718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936780" y="4607853"/>
            <a:ext cx="236841" cy="8718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92958" y="4714204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CMOS in Si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14517" y="2065259"/>
            <a:ext cx="12027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Ground plane with holes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5929025" y="1957650"/>
            <a:ext cx="366039" cy="17049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634705" y="4059017"/>
            <a:ext cx="12027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Continuous ground plane</a:t>
            </a:r>
            <a:endParaRPr lang="en-US" sz="1050" b="1" dirty="0">
              <a:solidFill>
                <a:schemeClr val="bg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654350" y="4242089"/>
            <a:ext cx="284701" cy="26897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8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096146"/>
            <a:ext cx="4068930" cy="4830616"/>
          </a:xfrm>
        </p:spPr>
        <p:txBody>
          <a:bodyPr/>
          <a:lstStyle/>
          <a:p>
            <a:r>
              <a:rPr lang="en-US" dirty="0" smtClean="0"/>
              <a:t>Developed “UV” PECVD SiN by increasing the ratio of N:Si</a:t>
            </a:r>
          </a:p>
          <a:p>
            <a:pPr lvl="1"/>
            <a:r>
              <a:rPr lang="en-US" dirty="0" smtClean="0"/>
              <a:t>Previous </a:t>
            </a:r>
            <a:r>
              <a:rPr lang="en-US" dirty="0"/>
              <a:t>measurements of “standard” PECVD SiN showed very high loss over visible spectrum</a:t>
            </a:r>
          </a:p>
          <a:p>
            <a:r>
              <a:rPr lang="en-US" dirty="0" smtClean="0"/>
              <a:t>PECVD SiN loss comparable to LPCVD </a:t>
            </a:r>
            <a:r>
              <a:rPr lang="en-US" dirty="0"/>
              <a:t>from </a:t>
            </a:r>
            <a:r>
              <a:rPr lang="en-US" dirty="0" smtClean="0"/>
              <a:t>~600-1100 nm</a:t>
            </a:r>
          </a:p>
          <a:p>
            <a:r>
              <a:rPr lang="en-US" dirty="0" smtClean="0"/>
              <a:t>PECVD SiN loss significantly lower than LPCVD in blue</a:t>
            </a:r>
          </a:p>
          <a:p>
            <a:pPr lvl="1"/>
            <a:r>
              <a:rPr lang="en-US" dirty="0" smtClean="0"/>
              <a:t>But higher loss than 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PECVD </a:t>
            </a:r>
            <a:r>
              <a:rPr lang="en-US" dirty="0" err="1" smtClean="0"/>
              <a:t>SiN</a:t>
            </a:r>
            <a:r>
              <a:rPr lang="en-US" dirty="0" smtClean="0"/>
              <a:t> Loss Measurement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486" y="1096146"/>
            <a:ext cx="3562125" cy="2502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39" y="3775862"/>
            <a:ext cx="3549276" cy="25021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6947" y="4832251"/>
            <a:ext cx="5043268" cy="121579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dk1"/>
                </a:solidFill>
              </a:rPr>
              <a:t>Path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</a:rPr>
              <a:t>PECVD SiN for 600-1100 nm and Al</a:t>
            </a:r>
            <a:r>
              <a:rPr lang="en-US" sz="1600" b="1" baseline="-25000" dirty="0">
                <a:solidFill>
                  <a:schemeClr val="dk1"/>
                </a:solidFill>
              </a:rPr>
              <a:t>2</a:t>
            </a:r>
            <a:r>
              <a:rPr lang="en-US" sz="1600" b="1" dirty="0">
                <a:solidFill>
                  <a:schemeClr val="dk1"/>
                </a:solidFill>
              </a:rPr>
              <a:t>O</a:t>
            </a:r>
            <a:r>
              <a:rPr lang="en-US" sz="1600" b="1" baseline="-25000" dirty="0">
                <a:solidFill>
                  <a:schemeClr val="dk1"/>
                </a:solidFill>
              </a:rPr>
              <a:t>3</a:t>
            </a:r>
            <a:r>
              <a:rPr lang="en-US" sz="1600" b="1" dirty="0">
                <a:solidFill>
                  <a:schemeClr val="dk1"/>
                </a:solidFill>
              </a:rPr>
              <a:t> for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1"/>
                </a:solidFill>
              </a:rPr>
              <a:t>Compatible with other integrated control technology and continuous ground plane</a:t>
            </a:r>
          </a:p>
        </p:txBody>
      </p:sp>
    </p:spTree>
    <p:extLst>
      <p:ext uri="{BB962C8B-B14F-4D97-AF65-F5344CB8AC3E}">
        <p14:creationId xmlns:p14="http://schemas.microsoft.com/office/powerpoint/2010/main" val="14981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4271632" cy="4830616"/>
          </a:xfrm>
        </p:spPr>
        <p:txBody>
          <a:bodyPr/>
          <a:lstStyle/>
          <a:p>
            <a:r>
              <a:rPr lang="en-US" dirty="0" smtClean="0"/>
              <a:t>Imaged beam from trap grating coupler designed for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461 nm</a:t>
            </a:r>
          </a:p>
          <a:p>
            <a:pPr lvl="1"/>
            <a:r>
              <a:rPr lang="en-US" dirty="0" smtClean="0"/>
              <a:t>PI beam</a:t>
            </a:r>
          </a:p>
          <a:p>
            <a:r>
              <a:rPr lang="en-US" dirty="0" smtClean="0"/>
              <a:t>Angle:  40</a:t>
            </a:r>
            <a:r>
              <a:rPr lang="en-US" dirty="0" smtClean="0">
                <a:sym typeface="Symbol"/>
              </a:rPr>
              <a:t></a:t>
            </a:r>
            <a:r>
              <a:rPr lang="en-US" dirty="0" smtClean="0"/>
              <a:t> from trap surface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Grating Coupler Measurements</a:t>
            </a:r>
            <a:endParaRPr lang="en-US" dirty="0"/>
          </a:p>
        </p:txBody>
      </p:sp>
      <p:pic>
        <p:nvPicPr>
          <p:cNvPr id="10242" name="Picture 2" descr="N:\Programs\Ions Share\Integrated Photonics\SiN\SiN Partlow Measurements\170706 Grating Coupler Images\GC51_TM_W10_SiNx_461nm_250nm_width_0um.tif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708" y="3525916"/>
            <a:ext cx="3219369" cy="241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84678" y="3525916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z = 0 um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43" name="Picture 3" descr="N:\Programs\Ions Share\Integrated Photonics\SiN\SiN Partlow Measurements\170706 Grating Coupler Images\GC51_TM_W10_SiNx_461nm_250nm_width_10um.tif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708" y="3525917"/>
            <a:ext cx="3219369" cy="241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585291" y="352591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z = 10 um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44" name="Picture 4" descr="N:\Programs\Ions Share\Integrated Photonics\SiN\SiN Partlow Measurements\170706 Grating Coupler Images\GC51_TM_W10_SiNx_461nm_250nm_width_20um.tif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707" y="3525915"/>
            <a:ext cx="3219369" cy="241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585290" y="3524428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z = 20 um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45" name="Picture 5" descr="N:\Programs\Ions Share\Integrated Photonics\SiN\SiN Partlow Measurements\170706 Grating Coupler Images\GC51_TM_W10_SiNx_461nm_250nm_width_30um.tiff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708" y="3525917"/>
            <a:ext cx="3219368" cy="241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585292" y="3525915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z = 30 um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46" name="Picture 6" descr="N:\Programs\Ions Share\Integrated Photonics\SiN\SiN Partlow Measurements\170706 Grating Coupler Images\GC51_TM_W10_SiNx_461nm_250nm_width_40um.tif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707" y="3525914"/>
            <a:ext cx="3219369" cy="241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85292" y="352591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z = 40 um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47" name="Picture 7" descr="N:\Programs\Ions Share\Integrated Photonics\SiN\SiN Partlow Measurements\170706 Grating Coupler Images\GC51_TM_W10_SiNx_461nm_250nm_width_50um.tif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705" y="3525914"/>
            <a:ext cx="3219372" cy="241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585289" y="352591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z = 50 um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48" name="Picture 8" descr="N:\Programs\Ions Share\Integrated Photonics\SiN\SiN Partlow Measurements\170706 Grating Coupler Images\GC51_TM_W10_SiNx_461nm_250nm_width_60um.tiff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708" y="3525915"/>
            <a:ext cx="3219369" cy="241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585287" y="35244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z = 60 um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49" name="Picture 9" descr="N:\Programs\Ions Share\Integrated Photonics\SiN\SiN Partlow Measurements\170706 Grating Coupler Images\GC51_TM_W10_SiNx_461nm_250nm_width_70um.tiff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707" y="3525915"/>
            <a:ext cx="3219369" cy="241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585292" y="35244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z = 70 um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50" name="Picture 10" descr="N:\Programs\Ions Share\Integrated Photonics\SiN\SiN Partlow Measurements\170706 Grating Coupler Images\GC51_TM_W10_SiNx_461nm_250nm_width_80um.tiff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656" y="3525913"/>
            <a:ext cx="3219372" cy="241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585287" y="352442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z = 80 um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9198" y="5968537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TM light at 461 nm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520550" y="3203001"/>
            <a:ext cx="2901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View:  looking down on the chip</a:t>
            </a:r>
            <a:endParaRPr lang="en-US" sz="1400" b="1" dirty="0"/>
          </a:p>
        </p:txBody>
      </p:sp>
      <p:sp>
        <p:nvSpPr>
          <p:cNvPr id="30" name="Rectangle 29"/>
          <p:cNvSpPr/>
          <p:nvPr/>
        </p:nvSpPr>
        <p:spPr>
          <a:xfrm flipH="1">
            <a:off x="5647086" y="1937134"/>
            <a:ext cx="2828676" cy="189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H="1">
            <a:off x="5648515" y="1842418"/>
            <a:ext cx="2825991" cy="947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5647086" y="1639418"/>
            <a:ext cx="2828676" cy="2154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flipH="1">
            <a:off x="7605501" y="1551648"/>
            <a:ext cx="870261" cy="94716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flipH="1">
            <a:off x="7353847" y="1552322"/>
            <a:ext cx="251654" cy="87096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flipH="1">
            <a:off x="5939091" y="1545376"/>
            <a:ext cx="599897" cy="94042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 flipH="1">
            <a:off x="5647086" y="1551648"/>
            <a:ext cx="201539" cy="94042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flipH="1">
            <a:off x="5648515" y="1842419"/>
            <a:ext cx="890474" cy="94716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5647086" y="1639418"/>
            <a:ext cx="2828676" cy="4871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 flipH="1">
            <a:off x="7735558" y="1846735"/>
            <a:ext cx="738944" cy="94716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5647086" y="1992927"/>
            <a:ext cx="2827419" cy="133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5647086" y="2330185"/>
            <a:ext cx="2828676" cy="1288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 flipH="1">
            <a:off x="5647086" y="2226080"/>
            <a:ext cx="2828676" cy="103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 flipH="1">
            <a:off x="5648514" y="2459063"/>
            <a:ext cx="2828676" cy="38663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 flipH="1">
            <a:off x="6984516" y="2126102"/>
            <a:ext cx="148998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 flipH="1">
            <a:off x="7049047" y="2065859"/>
            <a:ext cx="686512" cy="99978"/>
            <a:chOff x="6977751" y="1973707"/>
            <a:chExt cx="686512" cy="99978"/>
          </a:xfrm>
        </p:grpSpPr>
        <p:sp>
          <p:nvSpPr>
            <p:cNvPr id="56" name="Rectangle 55"/>
            <p:cNvSpPr/>
            <p:nvPr/>
          </p:nvSpPr>
          <p:spPr>
            <a:xfrm>
              <a:off x="69777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1301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2825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4349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587351" y="1973707"/>
              <a:ext cx="76912" cy="999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 flipH="1">
            <a:off x="5647086" y="2126102"/>
            <a:ext cx="1337430" cy="99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766560" y="1122218"/>
            <a:ext cx="930543" cy="937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608619" y="1205345"/>
            <a:ext cx="362772" cy="8541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7415929" y="4897638"/>
            <a:ext cx="1689971" cy="1290601"/>
            <a:chOff x="7415929" y="4897638"/>
            <a:chExt cx="1689971" cy="1290601"/>
          </a:xfrm>
        </p:grpSpPr>
        <p:sp>
          <p:nvSpPr>
            <p:cNvPr id="50" name="Rectangle 49"/>
            <p:cNvSpPr/>
            <p:nvPr/>
          </p:nvSpPr>
          <p:spPr>
            <a:xfrm rot="1832834">
              <a:off x="7415929" y="5057775"/>
              <a:ext cx="675016" cy="428625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5" name="Isosceles Triangle 54"/>
            <p:cNvSpPr/>
            <p:nvPr/>
          </p:nvSpPr>
          <p:spPr>
            <a:xfrm rot="7252212">
              <a:off x="8116365" y="5286635"/>
              <a:ext cx="440301" cy="664594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8583636" y="5770382"/>
              <a:ext cx="522264" cy="332993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Arc 61"/>
            <p:cNvSpPr/>
            <p:nvPr/>
          </p:nvSpPr>
          <p:spPr>
            <a:xfrm rot="16680811">
              <a:off x="7441682" y="4983121"/>
              <a:ext cx="1085366" cy="914400"/>
            </a:xfrm>
            <a:prstGeom prst="arc">
              <a:avLst>
                <a:gd name="adj1" fmla="val 16200000"/>
                <a:gd name="adj2" fmla="val 19368449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/>
            <p:cNvSpPr/>
            <p:nvPr/>
          </p:nvSpPr>
          <p:spPr>
            <a:xfrm rot="16680811">
              <a:off x="7530410" y="5065773"/>
              <a:ext cx="1085366" cy="914400"/>
            </a:xfrm>
            <a:prstGeom prst="arc">
              <a:avLst>
                <a:gd name="adj1" fmla="val 16200000"/>
                <a:gd name="adj2" fmla="val 19368449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/>
            <p:cNvSpPr/>
            <p:nvPr/>
          </p:nvSpPr>
          <p:spPr>
            <a:xfrm rot="16680811">
              <a:off x="7656068" y="5115229"/>
              <a:ext cx="1085366" cy="914400"/>
            </a:xfrm>
            <a:prstGeom prst="arc">
              <a:avLst>
                <a:gd name="adj1" fmla="val 16200000"/>
                <a:gd name="adj2" fmla="val 19368449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/>
            <p:cNvSpPr/>
            <p:nvPr/>
          </p:nvSpPr>
          <p:spPr>
            <a:xfrm rot="16680811">
              <a:off x="7773371" y="5188356"/>
              <a:ext cx="1085366" cy="914400"/>
            </a:xfrm>
            <a:prstGeom prst="arc">
              <a:avLst>
                <a:gd name="adj1" fmla="val 16200000"/>
                <a:gd name="adj2" fmla="val 19368449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V="1">
            <a:off x="5248275" y="1941451"/>
            <a:ext cx="0" cy="80174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05591" y="2434041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z</a:t>
            </a:r>
            <a:endParaRPr lang="en-US" sz="1400" b="1" dirty="0"/>
          </a:p>
        </p:txBody>
      </p:sp>
      <p:sp>
        <p:nvSpPr>
          <p:cNvPr id="25" name="Rectangle 24"/>
          <p:cNvSpPr/>
          <p:nvPr/>
        </p:nvSpPr>
        <p:spPr>
          <a:xfrm>
            <a:off x="5753100" y="4067175"/>
            <a:ext cx="1218292" cy="8953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7175" name="Group 7174"/>
          <p:cNvGrpSpPr/>
          <p:nvPr/>
        </p:nvGrpSpPr>
        <p:grpSpPr>
          <a:xfrm>
            <a:off x="88417" y="3236022"/>
            <a:ext cx="5281971" cy="2645006"/>
            <a:chOff x="88417" y="3236022"/>
            <a:chExt cx="5281971" cy="2645006"/>
          </a:xfrm>
        </p:grpSpPr>
        <p:grpSp>
          <p:nvGrpSpPr>
            <p:cNvPr id="7174" name="Group 7173"/>
            <p:cNvGrpSpPr/>
            <p:nvPr/>
          </p:nvGrpSpPr>
          <p:grpSpPr>
            <a:xfrm>
              <a:off x="117271" y="3236022"/>
              <a:ext cx="5129502" cy="2645006"/>
              <a:chOff x="117271" y="3236022"/>
              <a:chExt cx="5129502" cy="2645006"/>
            </a:xfrm>
          </p:grpSpPr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44" r="14638"/>
              <a:stretch/>
            </p:blipFill>
            <p:spPr bwMode="auto">
              <a:xfrm>
                <a:off x="3236998" y="4369711"/>
                <a:ext cx="2009775" cy="1497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71" y="4364949"/>
                <a:ext cx="1985342" cy="15160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445259">
                <a:off x="1810979" y="3249601"/>
                <a:ext cx="1663411" cy="163625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88417" y="404690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Symbol" panose="05050102010706020507" pitchFamily="18" charset="2"/>
                </a:rPr>
                <a:t>2w</a:t>
              </a:r>
              <a:r>
                <a:rPr lang="en-US" sz="1400" b="1" baseline="-25000" dirty="0" smtClean="0"/>
                <a:t>0</a:t>
              </a:r>
              <a:r>
                <a:rPr lang="en-US" sz="1400" b="1" dirty="0" smtClean="0"/>
                <a:t> = 4 </a:t>
              </a:r>
              <a:r>
                <a:rPr lang="en-US" sz="1400" b="1" dirty="0" smtClean="0">
                  <a:latin typeface="Symbol" panose="05050102010706020507" pitchFamily="18" charset="2"/>
                </a:rPr>
                <a:t>m</a:t>
              </a:r>
              <a:r>
                <a:rPr lang="en-US" sz="1400" b="1" dirty="0" smtClean="0"/>
                <a:t>m</a:t>
              </a:r>
              <a:endParaRPr lang="en-US" sz="1400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266825" y="4840369"/>
              <a:ext cx="835788" cy="386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3478472" y="4552208"/>
              <a:ext cx="407728" cy="647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188653" y="4067727"/>
              <a:ext cx="1181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Symbol" panose="05050102010706020507" pitchFamily="18" charset="2"/>
                </a:rPr>
                <a:t>2w</a:t>
              </a:r>
              <a:r>
                <a:rPr lang="en-US" sz="1400" b="1" baseline="-25000" dirty="0" smtClean="0"/>
                <a:t>0</a:t>
              </a:r>
              <a:r>
                <a:rPr lang="en-US" sz="1400" b="1" dirty="0" smtClean="0"/>
                <a:t> = 25 </a:t>
              </a:r>
              <a:r>
                <a:rPr lang="en-US" sz="1400" b="1" dirty="0" smtClean="0">
                  <a:latin typeface="Symbol" panose="05050102010706020507" pitchFamily="18" charset="2"/>
                </a:rPr>
                <a:t>m</a:t>
              </a:r>
              <a:r>
                <a:rPr lang="en-US" sz="1400" b="1" dirty="0" smtClean="0"/>
                <a:t>m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34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94052" y="1286963"/>
            <a:ext cx="4482748" cy="1571343"/>
          </a:xfrm>
        </p:spPr>
        <p:txBody>
          <a:bodyPr/>
          <a:lstStyle/>
          <a:p>
            <a:r>
              <a:rPr lang="en-US" dirty="0" smtClean="0"/>
              <a:t>Gratings for all </a:t>
            </a:r>
            <a:r>
              <a:rPr lang="en-US" dirty="0" err="1" smtClean="0"/>
              <a:t>Sr</a:t>
            </a:r>
            <a:r>
              <a:rPr lang="en-US" baseline="30000" dirty="0" smtClean="0"/>
              <a:t>+</a:t>
            </a: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’s integrated into ion trap</a:t>
            </a:r>
          </a:p>
          <a:p>
            <a:r>
              <a:rPr lang="en-US" dirty="0" smtClean="0"/>
              <a:t>Grating coupler efficiencies and output beam characteristics measured on bench</a:t>
            </a:r>
          </a:p>
          <a:p>
            <a:pPr lvl="1"/>
            <a:r>
              <a:rPr lang="en-US" dirty="0" smtClean="0"/>
              <a:t>Edge-coupled with PM fiber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Multi-Wavelength Grating Couplers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725551" y="1077338"/>
            <a:ext cx="2839135" cy="2652687"/>
            <a:chOff x="733608" y="1291456"/>
            <a:chExt cx="3146201" cy="2877912"/>
          </a:xfrm>
        </p:grpSpPr>
        <p:grpSp>
          <p:nvGrpSpPr>
            <p:cNvPr id="5" name="Group 4"/>
            <p:cNvGrpSpPr/>
            <p:nvPr/>
          </p:nvGrpSpPr>
          <p:grpSpPr>
            <a:xfrm>
              <a:off x="733608" y="1291456"/>
              <a:ext cx="3146201" cy="2877912"/>
              <a:chOff x="135731" y="1291456"/>
              <a:chExt cx="3146201" cy="2877912"/>
            </a:xfrm>
          </p:grpSpPr>
          <p:pic>
            <p:nvPicPr>
              <p:cNvPr id="2050" name="Picture 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0" t="1086" r="56147"/>
              <a:stretch/>
            </p:blipFill>
            <p:spPr bwMode="auto">
              <a:xfrm>
                <a:off x="392428" y="1291456"/>
                <a:ext cx="2889504" cy="2877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35731" y="1350169"/>
                <a:ext cx="257175" cy="3429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242706" y="1380399"/>
              <a:ext cx="2063115" cy="333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Top view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6059" y="3798667"/>
          <a:ext cx="8911881" cy="2416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9905">
                  <a:extLst>
                    <a:ext uri="{9D8B030D-6E8A-4147-A177-3AD203B41FA5}">
                      <a16:colId xmlns:a16="http://schemas.microsoft.com/office/drawing/2014/main" val="362959763"/>
                    </a:ext>
                  </a:extLst>
                </a:gridCol>
                <a:gridCol w="1434905">
                  <a:extLst>
                    <a:ext uri="{9D8B030D-6E8A-4147-A177-3AD203B41FA5}">
                      <a16:colId xmlns:a16="http://schemas.microsoft.com/office/drawing/2014/main" val="106613794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789224720"/>
                    </a:ext>
                  </a:extLst>
                </a:gridCol>
                <a:gridCol w="1624818">
                  <a:extLst>
                    <a:ext uri="{9D8B030D-6E8A-4147-A177-3AD203B41FA5}">
                      <a16:colId xmlns:a16="http://schemas.microsoft.com/office/drawing/2014/main" val="812723600"/>
                    </a:ext>
                  </a:extLst>
                </a:gridCol>
                <a:gridCol w="1547447">
                  <a:extLst>
                    <a:ext uri="{9D8B030D-6E8A-4147-A177-3AD203B41FA5}">
                      <a16:colId xmlns:a16="http://schemas.microsoft.com/office/drawing/2014/main" val="2089353765"/>
                    </a:ext>
                  </a:extLst>
                </a:gridCol>
                <a:gridCol w="2096086">
                  <a:extLst>
                    <a:ext uri="{9D8B030D-6E8A-4147-A177-3AD203B41FA5}">
                      <a16:colId xmlns:a16="http://schemas.microsoft.com/office/drawing/2014/main" val="1670709370"/>
                    </a:ext>
                  </a:extLst>
                </a:gridCol>
              </a:tblGrid>
              <a:tr h="8452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Symbol" panose="05050102010706020507" pitchFamily="18" charset="2"/>
                        </a:rPr>
                        <a:t>l</a:t>
                      </a:r>
                      <a:endParaRPr lang="en-US" sz="1600" dirty="0">
                        <a:latin typeface="Symbol" panose="05050102010706020507" pitchFamily="18" charset="2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Beam waist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Angle of emission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mtClean="0"/>
                        <a:t>GC Efficiency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Output Intens.</a:t>
                      </a:r>
                    </a:p>
                    <a:p>
                      <a:pPr algn="ctr"/>
                      <a:r>
                        <a:rPr lang="en-US" sz="1600" smtClean="0"/>
                        <a:t>(1 mW input)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Compare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90624"/>
                  </a:ext>
                </a:extLst>
              </a:tr>
              <a:tr h="4147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422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2.5 x 10 </a:t>
                      </a:r>
                      <a:r>
                        <a:rPr lang="en-US" sz="1600" dirty="0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600" dirty="0" smtClean="0"/>
                        <a:t>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40 </a:t>
                      </a:r>
                      <a:r>
                        <a:rPr lang="en-US" sz="1600" dirty="0" err="1" smtClean="0"/>
                        <a:t>deg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-17 dB (2%)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0.25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W/cm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err="1" smtClean="0"/>
                        <a:t>Isat</a:t>
                      </a:r>
                      <a:r>
                        <a:rPr lang="en-US" sz="1600" baseline="0" dirty="0" smtClean="0"/>
                        <a:t> =.025 </a:t>
                      </a:r>
                      <a:r>
                        <a:rPr lang="en-US" sz="1600" dirty="0" smtClean="0"/>
                        <a:t>W/cm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06197"/>
                  </a:ext>
                </a:extLst>
              </a:tr>
              <a:tr h="3824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460 nm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2.5 x 10 </a:t>
                      </a:r>
                      <a:r>
                        <a:rPr lang="en-US" sz="1600" dirty="0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600" dirty="0" smtClean="0"/>
                        <a:t>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40 </a:t>
                      </a:r>
                      <a:r>
                        <a:rPr lang="en-US" sz="1600" dirty="0" err="1" smtClean="0"/>
                        <a:t>deg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-17</a:t>
                      </a:r>
                      <a:r>
                        <a:rPr lang="en-US" sz="1600" baseline="0" dirty="0" smtClean="0"/>
                        <a:t> dB (2</a:t>
                      </a:r>
                      <a:r>
                        <a:rPr lang="en-US" sz="1600" dirty="0" smtClean="0"/>
                        <a:t>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2.4 W/cm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err="1" smtClean="0"/>
                        <a:t>Isat</a:t>
                      </a:r>
                      <a:r>
                        <a:rPr lang="en-US" sz="1600" baseline="0" dirty="0" smtClean="0"/>
                        <a:t> =.030 </a:t>
                      </a:r>
                      <a:r>
                        <a:rPr lang="en-US" sz="1600" dirty="0" smtClean="0"/>
                        <a:t>W/cm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289866"/>
                  </a:ext>
                </a:extLst>
              </a:tr>
              <a:tr h="3870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674</a:t>
                      </a:r>
                      <a:r>
                        <a:rPr lang="en-US" sz="1600" baseline="0" dirty="0" smtClean="0"/>
                        <a:t> nm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2.5 x 9 </a:t>
                      </a:r>
                      <a:r>
                        <a:rPr lang="en-US" sz="1600" dirty="0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600" dirty="0" smtClean="0"/>
                        <a:t>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40 </a:t>
                      </a:r>
                      <a:r>
                        <a:rPr lang="en-US" sz="1600" dirty="0" err="1" smtClean="0"/>
                        <a:t>deg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-10 dB (10%)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23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W/cm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Gives </a:t>
                      </a:r>
                      <a:r>
                        <a:rPr lang="en-US" sz="1600" baseline="0" dirty="0" err="1" smtClean="0">
                          <a:latin typeface="+mj-lt"/>
                        </a:rPr>
                        <a:t>t</a:t>
                      </a:r>
                      <a:r>
                        <a:rPr lang="en-US" sz="1600" baseline="-25000" dirty="0" err="1" smtClean="0">
                          <a:latin typeface="Symbol" panose="05050102010706020507" pitchFamily="18" charset="2"/>
                        </a:rPr>
                        <a:t>p</a:t>
                      </a:r>
                      <a:r>
                        <a:rPr lang="en-US" sz="1600" baseline="0" dirty="0" smtClean="0"/>
                        <a:t> ~ 8 </a:t>
                      </a:r>
                      <a:r>
                        <a:rPr lang="en-US" sz="1600" baseline="0" dirty="0" err="1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600" baseline="0" dirty="0" err="1" smtClean="0"/>
                        <a:t>s</a:t>
                      </a:r>
                      <a:endParaRPr lang="en-US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703027"/>
                  </a:ext>
                </a:extLst>
              </a:tr>
              <a:tr h="3870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1092 nm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3.8 x 9 </a:t>
                      </a:r>
                      <a:r>
                        <a:rPr lang="en-US" sz="1600" dirty="0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600" dirty="0" smtClean="0"/>
                        <a:t>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47 </a:t>
                      </a:r>
                      <a:r>
                        <a:rPr lang="en-US" sz="1600" dirty="0" err="1" smtClean="0"/>
                        <a:t>deg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-9 dB</a:t>
                      </a:r>
                      <a:r>
                        <a:rPr lang="en-US" sz="1600" baseline="0" dirty="0" smtClean="0"/>
                        <a:t> (12%)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 W/cm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Gives </a:t>
                      </a:r>
                      <a:r>
                        <a:rPr lang="en-US" sz="1600" baseline="0" dirty="0" err="1" smtClean="0">
                          <a:latin typeface="Symbol" panose="05050102010706020507" pitchFamily="18" charset="2"/>
                        </a:rPr>
                        <a:t>W</a:t>
                      </a:r>
                      <a:r>
                        <a:rPr lang="en-US" sz="1600" baseline="-25000" dirty="0" err="1" smtClean="0"/>
                        <a:t>r</a:t>
                      </a:r>
                      <a:r>
                        <a:rPr lang="en-US" sz="1600" baseline="0" dirty="0" smtClean="0"/>
                        <a:t> ~ 300 MHz</a:t>
                      </a:r>
                      <a:endParaRPr lang="en-US" sz="16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395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60013" y="3798667"/>
            <a:ext cx="1623974" cy="2416515"/>
          </a:xfrm>
          <a:prstGeom prst="rect">
            <a:avLst/>
          </a:prstGeom>
          <a:solidFill>
            <a:srgbClr val="FF00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391" y="1039194"/>
            <a:ext cx="3589515" cy="182093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25916" y="1095870"/>
            <a:ext cx="4305359" cy="4830616"/>
          </a:xfrm>
        </p:spPr>
        <p:txBody>
          <a:bodyPr/>
          <a:lstStyle/>
          <a:p>
            <a:r>
              <a:rPr lang="en-US" dirty="0" smtClean="0"/>
              <a:t>Increasing the efficiency of the input and output coupling</a:t>
            </a:r>
          </a:p>
          <a:p>
            <a:pPr lvl="1"/>
            <a:r>
              <a:rPr lang="en-US" dirty="0" smtClean="0"/>
              <a:t>Currently, we use single-layer, partially-etched, forward-emitting gratings</a:t>
            </a:r>
          </a:p>
          <a:p>
            <a:pPr lvl="1"/>
            <a:r>
              <a:rPr lang="en-US" dirty="0" smtClean="0"/>
              <a:t>Efficiencies are low 2-10%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Multilayer SiN gratings for both input and output</a:t>
            </a:r>
          </a:p>
          <a:p>
            <a:pPr lvl="2"/>
            <a:r>
              <a:rPr lang="en-US" dirty="0" smtClean="0"/>
              <a:t>Fully-etched, optical lithography</a:t>
            </a:r>
          </a:p>
          <a:p>
            <a:pPr lvl="2"/>
            <a:r>
              <a:rPr lang="en-US" dirty="0"/>
              <a:t>Additional layer of nitride breaks symmetry in diffraction </a:t>
            </a:r>
            <a:r>
              <a:rPr lang="en-US" dirty="0" smtClean="0"/>
              <a:t>grating</a:t>
            </a:r>
          </a:p>
          <a:p>
            <a:pPr lvl="2"/>
            <a:r>
              <a:rPr lang="en-US" dirty="0"/>
              <a:t>Constructive </a:t>
            </a:r>
            <a:r>
              <a:rPr lang="en-US" dirty="0" smtClean="0"/>
              <a:t>interference:  light </a:t>
            </a:r>
            <a:r>
              <a:rPr lang="en-US" dirty="0"/>
              <a:t>preferentially </a:t>
            </a:r>
            <a:r>
              <a:rPr lang="en-US" dirty="0" smtClean="0"/>
              <a:t>diffracts </a:t>
            </a:r>
            <a:r>
              <a:rPr lang="en-US" dirty="0"/>
              <a:t>upwards</a:t>
            </a:r>
          </a:p>
          <a:p>
            <a:pPr lvl="1"/>
            <a:r>
              <a:rPr lang="en-US" dirty="0" smtClean="0"/>
              <a:t>Backward emitting further enhances efficiency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Input/Output</a:t>
            </a:r>
            <a:r>
              <a:rPr lang="en-US" dirty="0" smtClean="0"/>
              <a:t> Photonic Coupling:</a:t>
            </a:r>
            <a:br>
              <a:rPr lang="en-US" dirty="0" smtClean="0"/>
            </a:br>
            <a:r>
              <a:rPr lang="en-US" dirty="0" smtClean="0"/>
              <a:t>New Grating Coupler Designs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144" y="2453723"/>
            <a:ext cx="2412476" cy="1148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09139" y="2398466"/>
            <a:ext cx="189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Optical</a:t>
            </a:r>
          </a:p>
          <a:p>
            <a:pPr algn="ctr"/>
            <a:r>
              <a:rPr lang="en-US" sz="1200" b="1" dirty="0" smtClean="0"/>
              <a:t>lithography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36" y="3661993"/>
            <a:ext cx="2057145" cy="2527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67552" y="3140856"/>
            <a:ext cx="189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Multi-wavelength dual layer grating mask set</a:t>
            </a:r>
            <a:endParaRPr lang="en-US" sz="1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696780" y="3970500"/>
            <a:ext cx="2145300" cy="1311943"/>
            <a:chOff x="6998700" y="3927370"/>
            <a:chExt cx="2145300" cy="13119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8700" y="3927370"/>
              <a:ext cx="1831283" cy="131194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877785" y="4121676"/>
              <a:ext cx="1266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405 nm grating</a:t>
              </a:r>
              <a:endParaRPr lang="en-US" sz="12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78743" y="5708006"/>
            <a:ext cx="15849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Currently in fabrication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771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04914" y="1258714"/>
            <a:ext cx="4009980" cy="1519775"/>
          </a:xfrm>
        </p:spPr>
        <p:txBody>
          <a:bodyPr/>
          <a:lstStyle/>
          <a:p>
            <a:r>
              <a:rPr lang="en-US" dirty="0" smtClean="0"/>
              <a:t>Key Features:</a:t>
            </a:r>
          </a:p>
          <a:p>
            <a:pPr lvl="1"/>
            <a:r>
              <a:rPr lang="en-US" dirty="0" smtClean="0"/>
              <a:t>Low-loss, high-confinement routing from 400-1100 nm in PECVD </a:t>
            </a:r>
            <a:r>
              <a:rPr lang="en-US" dirty="0" err="1" smtClean="0"/>
              <a:t>SiN</a:t>
            </a:r>
            <a:r>
              <a:rPr lang="en-US" dirty="0" smtClean="0"/>
              <a:t> and 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</a:p>
          <a:p>
            <a:pPr lvl="1"/>
            <a:r>
              <a:rPr lang="en-US" dirty="0" smtClean="0"/>
              <a:t>High-efficiency dual </a:t>
            </a:r>
            <a:r>
              <a:rPr lang="en-US" dirty="0" err="1" smtClean="0"/>
              <a:t>SiN</a:t>
            </a:r>
            <a:r>
              <a:rPr lang="en-US" dirty="0" smtClean="0"/>
              <a:t>-layer grating couplers for all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</a:p>
          <a:p>
            <a:pPr lvl="1"/>
            <a:r>
              <a:rPr lang="en-US" dirty="0" smtClean="0"/>
              <a:t>Multi-layer alumina-to-</a:t>
            </a:r>
            <a:r>
              <a:rPr lang="en-US" dirty="0" err="1" smtClean="0"/>
              <a:t>SiN</a:t>
            </a:r>
            <a:r>
              <a:rPr lang="en-US" dirty="0" smtClean="0"/>
              <a:t> transitions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PECVD </a:t>
            </a:r>
            <a:r>
              <a:rPr lang="en-US" dirty="0" err="1" smtClean="0"/>
              <a:t>SiN</a:t>
            </a:r>
            <a:r>
              <a:rPr lang="en-US" dirty="0" smtClean="0"/>
              <a:t>/Alumina Multilayer Platform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/>
          <a:srcRect l="49629"/>
          <a:stretch/>
        </p:blipFill>
        <p:spPr>
          <a:xfrm>
            <a:off x="1897695" y="3939960"/>
            <a:ext cx="2633716" cy="170690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65" y="4785205"/>
            <a:ext cx="3005971" cy="125449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065" y="3642844"/>
            <a:ext cx="3030245" cy="123811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340259" y="5980855"/>
            <a:ext cx="4034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FDTD simulations of Al</a:t>
            </a:r>
            <a:r>
              <a:rPr lang="en-US" sz="1400" b="1" baseline="-25000" dirty="0" smtClean="0"/>
              <a:t>2</a:t>
            </a:r>
            <a:r>
              <a:rPr lang="en-US" sz="1400" b="1" dirty="0" smtClean="0"/>
              <a:t>O</a:t>
            </a:r>
            <a:r>
              <a:rPr lang="en-US" sz="1400" b="1" baseline="-25000" dirty="0" smtClean="0"/>
              <a:t>3</a:t>
            </a:r>
            <a:r>
              <a:rPr lang="en-US" sz="1400" b="1" dirty="0" smtClean="0"/>
              <a:t>-to-SiN transitions</a:t>
            </a:r>
            <a:endParaRPr lang="en-US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086018" y="3845196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Al</a:t>
            </a:r>
            <a:r>
              <a:rPr lang="en-US" sz="14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</a:rPr>
              <a:t>O</a:t>
            </a:r>
            <a:r>
              <a:rPr lang="en-US" sz="1400" b="1" baseline="-25000" dirty="0" smtClean="0">
                <a:solidFill>
                  <a:schemeClr val="bg1"/>
                </a:solidFill>
              </a:rPr>
              <a:t>3</a:t>
            </a:r>
            <a:r>
              <a:rPr lang="en-US" sz="1400" b="1" baseline="-25000" dirty="0" smtClean="0"/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layer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86018" y="496262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</a:rPr>
              <a:t>SiN</a:t>
            </a:r>
            <a:r>
              <a:rPr lang="en-US" sz="1400" b="1" baseline="-25000" dirty="0" smtClean="0"/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layer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09373" y="5522728"/>
            <a:ext cx="2260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95% of light transitioned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220901" y="1480535"/>
            <a:ext cx="3295425" cy="12979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20902" y="1388435"/>
            <a:ext cx="870261" cy="94716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185155" y="1389109"/>
            <a:ext cx="403078" cy="102984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354493" y="1388435"/>
            <a:ext cx="580173" cy="92850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13139" y="1388435"/>
            <a:ext cx="503187" cy="94042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220902" y="1476205"/>
            <a:ext cx="2828676" cy="4871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220901" y="2601626"/>
            <a:ext cx="3295425" cy="104534"/>
          </a:xfrm>
          <a:prstGeom prst="rect">
            <a:avLst/>
          </a:prstGeom>
          <a:solidFill>
            <a:srgbClr val="CC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038017" y="1771335"/>
            <a:ext cx="674132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222124" y="2778489"/>
            <a:ext cx="3294202" cy="515512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222125" y="1961598"/>
            <a:ext cx="1521278" cy="107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5095758" y="1480535"/>
            <a:ext cx="0" cy="33410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77228" y="1476205"/>
            <a:ext cx="598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5 </a:t>
            </a:r>
            <a:r>
              <a:rPr lang="en-US" sz="1400" b="1" dirty="0">
                <a:latin typeface="Symbol" panose="05050102010706020507" pitchFamily="18" charset="2"/>
              </a:rPr>
              <a:t>m</a:t>
            </a:r>
            <a:r>
              <a:rPr lang="en-US" sz="1400" b="1" dirty="0"/>
              <a:t>m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223173" y="2161005"/>
            <a:ext cx="941453" cy="1070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766061" y="1769356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878299" y="1769356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990537" y="1769356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102775" y="1769356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215014" y="1769356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88183" y="1966550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900421" y="1966550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012659" y="1966550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124897" y="1966550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237136" y="1966550"/>
            <a:ext cx="67459" cy="999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501057" y="2820332"/>
            <a:ext cx="354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Si</a:t>
            </a:r>
            <a:endParaRPr lang="en-US" sz="1400" b="1" dirty="0"/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5095758" y="2281178"/>
            <a:ext cx="0" cy="32044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477228" y="2300327"/>
            <a:ext cx="598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5 </a:t>
            </a:r>
            <a:r>
              <a:rPr lang="en-US" sz="1400" b="1" dirty="0">
                <a:latin typeface="Symbol" panose="05050102010706020507" pitchFamily="18" charset="2"/>
              </a:rPr>
              <a:t>m</a:t>
            </a:r>
            <a:r>
              <a:rPr lang="en-US" sz="1400" b="1" dirty="0"/>
              <a:t>m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30853" y="2251748"/>
            <a:ext cx="561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SiO</a:t>
            </a:r>
            <a:r>
              <a:rPr lang="en-US" sz="1400" b="1" baseline="-25000" dirty="0" smtClean="0"/>
              <a:t>2</a:t>
            </a:r>
            <a:endParaRPr lang="en-US" sz="1400" b="1" baseline="-25000" dirty="0"/>
          </a:p>
        </p:txBody>
      </p:sp>
      <p:sp>
        <p:nvSpPr>
          <p:cNvPr id="97" name="Trapezoid 96"/>
          <p:cNvSpPr/>
          <p:nvPr/>
        </p:nvSpPr>
        <p:spPr>
          <a:xfrm rot="10800000">
            <a:off x="8048732" y="1480533"/>
            <a:ext cx="434169" cy="1120416"/>
          </a:xfrm>
          <a:prstGeom prst="trapezoid">
            <a:avLst/>
          </a:prstGeom>
          <a:solidFill>
            <a:srgbClr val="996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stCxn id="100" idx="2"/>
          </p:cNvCxnSpPr>
          <p:nvPr/>
        </p:nvCxnSpPr>
        <p:spPr>
          <a:xfrm flipH="1">
            <a:off x="8318645" y="1542323"/>
            <a:ext cx="476944" cy="22750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570238" y="1234546"/>
            <a:ext cx="45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Via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5477474" y="1651656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SiN</a:t>
            </a:r>
            <a:endParaRPr lang="en-US" sz="1400" b="1" baseline="-25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130344" y="2067871"/>
            <a:ext cx="638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Al</a:t>
            </a:r>
            <a:r>
              <a:rPr lang="en-US" sz="1400" b="1" baseline="-25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sz="1400" b="1" baseline="-25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120292" y="1082473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rgbClr val="7030A0"/>
                </a:solidFill>
              </a:rPr>
              <a:t>Nb</a:t>
            </a:r>
            <a:r>
              <a:rPr lang="en-US" sz="1400" b="1" dirty="0" smtClean="0">
                <a:solidFill>
                  <a:srgbClr val="7030A0"/>
                </a:solidFill>
              </a:rPr>
              <a:t> trap metal</a:t>
            </a:r>
            <a:endParaRPr lang="en-US" sz="1400" b="1" baseline="-25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309672" y="1130307"/>
            <a:ext cx="4760585" cy="5128086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smtClean="0"/>
              <a:t>attempt (6 fibers, 4 for ions): blue </a:t>
            </a:r>
            <a:r>
              <a:rPr lang="en-US" dirty="0"/>
              <a:t>output power degraded quickly and drastically</a:t>
            </a:r>
          </a:p>
          <a:p>
            <a:pPr lvl="1"/>
            <a:r>
              <a:rPr lang="en-US" dirty="0" smtClean="0"/>
              <a:t>Commercial packaging house applied epoxy </a:t>
            </a:r>
            <a:r>
              <a:rPr lang="en-US" dirty="0"/>
              <a:t>to the fiber-chip interface “bond line</a:t>
            </a:r>
            <a:r>
              <a:rPr lang="en-US" dirty="0" smtClean="0"/>
              <a:t>” to bond block</a:t>
            </a:r>
            <a:endParaRPr lang="en-US" dirty="0"/>
          </a:p>
          <a:p>
            <a:pPr lvl="2"/>
            <a:r>
              <a:rPr lang="en-US" dirty="0"/>
              <a:t>S</a:t>
            </a:r>
            <a:r>
              <a:rPr lang="en-US" dirty="0" smtClean="0"/>
              <a:t>tandard </a:t>
            </a:r>
            <a:r>
              <a:rPr lang="en-US" dirty="0"/>
              <a:t>method for fiber attachment (1550 nm)</a:t>
            </a:r>
          </a:p>
          <a:p>
            <a:pPr lvl="1"/>
            <a:r>
              <a:rPr lang="en-US" dirty="0"/>
              <a:t>Epoxy absorbs and “yellows” when exposed to high intensity blue </a:t>
            </a:r>
            <a:r>
              <a:rPr lang="en-US" dirty="0" smtClean="0"/>
              <a:t>light (even “UV-transparent” varieties)</a:t>
            </a:r>
            <a:endParaRPr lang="en-US" dirty="0"/>
          </a:p>
          <a:p>
            <a:pPr lvl="2"/>
            <a:r>
              <a:rPr lang="en-US" dirty="0"/>
              <a:t>Did not observe yellowing for red and </a:t>
            </a:r>
            <a:r>
              <a:rPr lang="en-US" dirty="0" smtClean="0"/>
              <a:t>IR</a:t>
            </a:r>
          </a:p>
          <a:p>
            <a:pPr lvl="1"/>
            <a:r>
              <a:rPr lang="en-US" dirty="0" smtClean="0"/>
              <a:t>We tested other epoxies to no avail (</a:t>
            </a:r>
            <a:r>
              <a:rPr lang="en-US" dirty="0" err="1" smtClean="0"/>
              <a:t>mW</a:t>
            </a:r>
            <a:r>
              <a:rPr lang="en-US" dirty="0" smtClean="0"/>
              <a:t> of blue)</a:t>
            </a:r>
          </a:p>
          <a:p>
            <a:pPr lvl="1"/>
            <a:r>
              <a:rPr lang="en-US" dirty="0" smtClean="0"/>
              <a:t>Bond also broke upon thermal cycling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Light from Fibers into Multiple Waveguides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93" y="2701874"/>
            <a:ext cx="2649834" cy="1775290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9" t="23861" r="4583" b="12704"/>
          <a:stretch/>
        </p:blipFill>
        <p:spPr bwMode="auto">
          <a:xfrm>
            <a:off x="1359459" y="4755359"/>
            <a:ext cx="1873771" cy="1341621"/>
          </a:xfrm>
          <a:prstGeom prst="rect">
            <a:avLst/>
          </a:prstGeom>
          <a:noFill/>
          <a:ln w="9525">
            <a:solidFill>
              <a:schemeClr val="bg2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73712"/>
          <a:stretch/>
        </p:blipFill>
        <p:spPr>
          <a:xfrm>
            <a:off x="291875" y="1277213"/>
            <a:ext cx="4008940" cy="1221416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1086" r="56147"/>
          <a:stretch/>
        </p:blipFill>
        <p:spPr bwMode="auto">
          <a:xfrm>
            <a:off x="3018786" y="4050342"/>
            <a:ext cx="1116895" cy="113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63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4" y="1293094"/>
            <a:ext cx="4389374" cy="4830616"/>
          </a:xfrm>
        </p:spPr>
        <p:txBody>
          <a:bodyPr/>
          <a:lstStyle/>
          <a:p>
            <a:r>
              <a:rPr lang="en-US" dirty="0"/>
              <a:t>Current plan:</a:t>
            </a:r>
          </a:p>
          <a:p>
            <a:pPr lvl="1"/>
            <a:r>
              <a:rPr lang="en-US" dirty="0"/>
              <a:t>Use viscous, UV-curable epoxy to keep out of </a:t>
            </a:r>
            <a:r>
              <a:rPr lang="en-US" dirty="0" err="1"/>
              <a:t>bondline</a:t>
            </a:r>
            <a:endParaRPr lang="en-US" dirty="0"/>
          </a:p>
          <a:p>
            <a:pPr lvl="1"/>
            <a:r>
              <a:rPr lang="en-US" dirty="0"/>
              <a:t>Use subsequent thermally-cured epoxy (</a:t>
            </a:r>
            <a:r>
              <a:rPr lang="en-US" dirty="0" err="1" smtClean="0"/>
              <a:t>Stycast</a:t>
            </a:r>
            <a:r>
              <a:rPr lang="en-US" dirty="0" smtClean="0"/>
              <a:t>) </a:t>
            </a:r>
            <a:r>
              <a:rPr lang="en-US" dirty="0"/>
              <a:t>to handle </a:t>
            </a:r>
            <a:r>
              <a:rPr lang="en-US" dirty="0" err="1"/>
              <a:t>cryo</a:t>
            </a:r>
            <a:r>
              <a:rPr lang="en-US" dirty="0"/>
              <a:t>/thermal cycling</a:t>
            </a:r>
          </a:p>
          <a:p>
            <a:r>
              <a:rPr lang="en-US" dirty="0"/>
              <a:t>First demo of this technique showed promising results</a:t>
            </a:r>
          </a:p>
          <a:p>
            <a:pPr lvl="1"/>
            <a:r>
              <a:rPr lang="en-US" dirty="0"/>
              <a:t>No yellowing for blue light</a:t>
            </a:r>
          </a:p>
          <a:p>
            <a:pPr lvl="1"/>
            <a:r>
              <a:rPr lang="en-US" dirty="0"/>
              <a:t>Survived one round of </a:t>
            </a:r>
            <a:r>
              <a:rPr lang="en-US" dirty="0" err="1"/>
              <a:t>cryo</a:t>
            </a:r>
            <a:r>
              <a:rPr lang="en-US" dirty="0"/>
              <a:t>-cycling</a:t>
            </a:r>
          </a:p>
          <a:p>
            <a:r>
              <a:rPr lang="en-US" dirty="0" smtClean="0"/>
              <a:t>Need in-house solution to solve this problem efficiently</a:t>
            </a:r>
          </a:p>
          <a:p>
            <a:pPr lvl="1"/>
            <a:r>
              <a:rPr lang="en-US" dirty="0" smtClean="0"/>
              <a:t>Not an industry-solved problem</a:t>
            </a:r>
          </a:p>
          <a:p>
            <a:pPr lvl="1"/>
            <a:r>
              <a:rPr lang="en-US" dirty="0" smtClean="0"/>
              <a:t>Developing capability at LL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Multi-Wavelength Ion Trap: </a:t>
            </a:r>
            <a:br>
              <a:rPr lang="en-US" dirty="0"/>
            </a:br>
            <a:r>
              <a:rPr lang="en-US" dirty="0"/>
              <a:t>Fiber-to-chip </a:t>
            </a:r>
            <a:r>
              <a:rPr lang="en-US" dirty="0" smtClean="0"/>
              <a:t>Attachment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5857" y="3793212"/>
            <a:ext cx="3397370" cy="20571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8229" t="7014" r="12359" b="15901"/>
          <a:stretch/>
        </p:blipFill>
        <p:spPr>
          <a:xfrm>
            <a:off x="5808752" y="1227649"/>
            <a:ext cx="2691580" cy="2433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406" t="-421" r="8071" b="615"/>
          <a:stretch/>
        </p:blipFill>
        <p:spPr>
          <a:xfrm>
            <a:off x="7487587" y="5021705"/>
            <a:ext cx="1558978" cy="121676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37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35494" y="4456064"/>
            <a:ext cx="5345291" cy="1069716"/>
          </a:xfrm>
        </p:spPr>
        <p:txBody>
          <a:bodyPr/>
          <a:lstStyle/>
          <a:p>
            <a:r>
              <a:rPr lang="en-US" dirty="0" smtClean="0"/>
              <a:t>Tool has been designed, assembled, and tested</a:t>
            </a:r>
          </a:p>
          <a:p>
            <a:r>
              <a:rPr lang="en-US" dirty="0" smtClean="0"/>
              <a:t>Fiber-to-chip coupling demonstrated</a:t>
            </a:r>
          </a:p>
          <a:p>
            <a:r>
              <a:rPr lang="en-US" dirty="0" smtClean="0"/>
              <a:t>Currently exploring epoxies best-suited for attachment stability and </a:t>
            </a:r>
            <a:r>
              <a:rPr lang="en-US" dirty="0" err="1" smtClean="0"/>
              <a:t>cryo</a:t>
            </a:r>
            <a:r>
              <a:rPr lang="en-US" dirty="0" smtClean="0"/>
              <a:t>-cycling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1652" y="127945"/>
            <a:ext cx="7959633" cy="816989"/>
          </a:xfrm>
        </p:spPr>
        <p:txBody>
          <a:bodyPr/>
          <a:lstStyle/>
          <a:p>
            <a:r>
              <a:rPr lang="en-US" dirty="0" smtClean="0"/>
              <a:t>LL Fiber-to-Chip Alignment/Attach Tool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325527" y="1107365"/>
            <a:ext cx="3427094" cy="2281815"/>
            <a:chOff x="5325527" y="1107365"/>
            <a:chExt cx="3427094" cy="22818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25527" y="1107365"/>
              <a:ext cx="3427094" cy="228181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594034" y="1199959"/>
              <a:ext cx="1645920" cy="383178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Detector for coupling optimization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6088936" y="1403457"/>
              <a:ext cx="496388" cy="6096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715933" y="2926043"/>
              <a:ext cx="2002970" cy="383178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Vacuum fiber-block holder for low-strain release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7416994" y="2455679"/>
              <a:ext cx="161108" cy="47036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276140" y="1806397"/>
              <a:ext cx="1441278" cy="383178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Multi-wavelength ion trap chip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585324" y="2209765"/>
              <a:ext cx="130609" cy="19333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611394" y="3673404"/>
            <a:ext cx="3143773" cy="1988369"/>
            <a:chOff x="5611394" y="3673404"/>
            <a:chExt cx="3143773" cy="19883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11394" y="3673404"/>
              <a:ext cx="3143773" cy="198836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7183280" y="5188863"/>
              <a:ext cx="1441278" cy="383178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Fiber array block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7823365" y="4744880"/>
              <a:ext cx="161108" cy="470364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996741" y="4768529"/>
              <a:ext cx="1441278" cy="383178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Red light input coupling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848000" y="4503712"/>
              <a:ext cx="466648" cy="26481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652755" y="3687396"/>
              <a:ext cx="1441278" cy="383178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Grating output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6396974" y="4068141"/>
              <a:ext cx="233324" cy="26725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81479" y="1166926"/>
            <a:ext cx="4389990" cy="3023488"/>
            <a:chOff x="481479" y="1166926"/>
            <a:chExt cx="4389990" cy="30234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1479" y="1166926"/>
              <a:ext cx="4389990" cy="302348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389291" y="1832061"/>
              <a:ext cx="1368386" cy="383178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6-axis </a:t>
              </a:r>
              <a:r>
                <a:rPr lang="en-US" sz="1000" b="1" dirty="0" err="1" smtClean="0">
                  <a:solidFill>
                    <a:schemeClr val="tx1"/>
                  </a:solidFill>
                </a:rPr>
                <a:t>nano</a:t>
              </a:r>
              <a:r>
                <a:rPr lang="en-US" sz="1000" b="1" dirty="0" smtClean="0">
                  <a:solidFill>
                    <a:schemeClr val="tx1"/>
                  </a:solidFill>
                </a:rPr>
                <a:t>-positioner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3965263" y="2218142"/>
              <a:ext cx="148314" cy="48327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3389291" y="3701319"/>
              <a:ext cx="1368386" cy="383178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Electronic epoxy </a:t>
              </a:r>
              <a:r>
                <a:rPr lang="en-US" sz="1000" b="1" dirty="0" err="1" smtClean="0">
                  <a:solidFill>
                    <a:schemeClr val="tx1"/>
                  </a:solidFill>
                </a:rPr>
                <a:t>dispensor</a:t>
              </a:r>
              <a:endParaRPr lang="en-US" sz="10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4031460" y="2972969"/>
              <a:ext cx="631747" cy="70269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41509" y="2215239"/>
              <a:ext cx="1368386" cy="383178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Microscope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2004019" y="1773364"/>
              <a:ext cx="1017751" cy="62451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87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Self-Shielding Superconducting Ring Geometry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0370" y="5387009"/>
            <a:ext cx="983673" cy="1084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10370" y="5495427"/>
            <a:ext cx="983673" cy="1385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2715" y="5495427"/>
            <a:ext cx="225188" cy="139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58139" y="5345875"/>
            <a:ext cx="409638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15546" y="5345762"/>
            <a:ext cx="42990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77815" y="4670265"/>
            <a:ext cx="3327692" cy="100486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18755" y="4715934"/>
            <a:ext cx="3063923" cy="13905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42130" y="4717174"/>
            <a:ext cx="1160060" cy="1378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59696" y="5687413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1.5 mm</a:t>
            </a:r>
            <a:endParaRPr 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70280" y="4917592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7mm</a:t>
            </a:r>
            <a:endParaRPr lang="en-US" sz="12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574099" y="4864152"/>
            <a:ext cx="0" cy="6312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88080" y="5675129"/>
            <a:ext cx="22982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48850" y="4936571"/>
            <a:ext cx="114662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2573" y="4898553"/>
            <a:ext cx="705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 11 mm</a:t>
            </a:r>
            <a:endParaRPr lang="en-US" sz="1200" b="1" dirty="0"/>
          </a:p>
        </p:txBody>
      </p:sp>
      <p:sp>
        <p:nvSpPr>
          <p:cNvPr id="18" name="Oval 17"/>
          <p:cNvSpPr/>
          <p:nvPr/>
        </p:nvSpPr>
        <p:spPr>
          <a:xfrm>
            <a:off x="4167777" y="5268871"/>
            <a:ext cx="45719" cy="4571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41342" y="4357741"/>
            <a:ext cx="1080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Radiation shield</a:t>
            </a:r>
            <a:endParaRPr lang="en-US" sz="140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857737" y="4690350"/>
            <a:ext cx="334369" cy="2462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6858" y="4966604"/>
            <a:ext cx="1074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Trap</a:t>
            </a:r>
          </a:p>
          <a:p>
            <a:pPr algn="ctr"/>
            <a:r>
              <a:rPr lang="en-US" sz="1400" b="1" dirty="0" smtClean="0"/>
              <a:t>chip</a:t>
            </a:r>
            <a:endParaRPr lang="en-US" sz="1400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693219" y="5248463"/>
            <a:ext cx="161723" cy="1218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852405" y="5742198"/>
            <a:ext cx="135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Lower</a:t>
            </a:r>
          </a:p>
          <a:p>
            <a:pPr algn="ctr"/>
            <a:r>
              <a:rPr lang="en-US" sz="1400" b="1" dirty="0" smtClean="0"/>
              <a:t>niobium ring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596956" y="5643765"/>
            <a:ext cx="517015" cy="2765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3028" y="5125446"/>
            <a:ext cx="152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Upper</a:t>
            </a:r>
          </a:p>
          <a:p>
            <a:pPr algn="ctr"/>
            <a:r>
              <a:rPr lang="en-US" sz="1400" b="1" dirty="0" smtClean="0"/>
              <a:t>niobium ring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110151" y="4845749"/>
            <a:ext cx="478460" cy="3340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402440" y="5143717"/>
            <a:ext cx="45719" cy="24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843935" y="5129994"/>
            <a:ext cx="45719" cy="24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16200000">
            <a:off x="4150486" y="3061982"/>
            <a:ext cx="45719" cy="311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0969" y="4156395"/>
            <a:ext cx="13905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Fluorescence collection window</a:t>
            </a:r>
            <a:endParaRPr lang="en-US" sz="1400" b="1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316583" y="4427127"/>
            <a:ext cx="520538" cy="1498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60558" y="5345762"/>
            <a:ext cx="122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Laser</a:t>
            </a:r>
          </a:p>
          <a:p>
            <a:pPr algn="ctr"/>
            <a:r>
              <a:rPr lang="en-US" sz="1400" b="1" dirty="0" smtClean="0"/>
              <a:t>window</a:t>
            </a:r>
            <a:endParaRPr lang="en-US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5911819" y="5378670"/>
            <a:ext cx="285145" cy="1086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7086052" y="4706936"/>
            <a:ext cx="6824" cy="93152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2092" y="4954021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Applied bias</a:t>
            </a:r>
          </a:p>
          <a:p>
            <a:pPr algn="ctr"/>
            <a:r>
              <a:rPr lang="en-US" b="1" dirty="0" smtClean="0"/>
              <a:t>B-field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313701" y="5278607"/>
            <a:ext cx="705331" cy="33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316583" y="5107977"/>
            <a:ext cx="139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Ion</a:t>
            </a:r>
            <a:endParaRPr lang="en-US" sz="1400" b="1" dirty="0"/>
          </a:p>
        </p:txBody>
      </p:sp>
      <p:sp>
        <p:nvSpPr>
          <p:cNvPr id="4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7937545" cy="48306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Fluctuations in magnetic field at ion location lead to detuning errors and reduced two-qubit gate fidelity</a:t>
            </a:r>
          </a:p>
          <a:p>
            <a:pPr marL="592137" lvl="1" indent="-285750"/>
            <a:r>
              <a:rPr lang="en-US" sz="1600" dirty="0" smtClean="0"/>
              <a:t>Magnetic field can be passively stabilized by installing two co-axial superconducting rings</a:t>
            </a:r>
          </a:p>
          <a:p>
            <a:pPr marL="592137" lvl="1" indent="-285750"/>
            <a:r>
              <a:rPr lang="en-US" sz="1600" dirty="0" smtClean="0"/>
              <a:t>Flux conservation through rings induces supercurrents that cancel fluctuating fields</a:t>
            </a:r>
          </a:p>
          <a:p>
            <a:pPr marL="592137" lvl="1" indent="-285750"/>
            <a:r>
              <a:rPr lang="en-US" sz="1600" dirty="0" smtClean="0"/>
              <a:t>Superconducting temperature of niobium (T</a:t>
            </a:r>
            <a:r>
              <a:rPr lang="en-US" sz="1600" baseline="-25000" dirty="0" smtClean="0"/>
              <a:t>c</a:t>
            </a:r>
            <a:r>
              <a:rPr lang="en-US" sz="1600" dirty="0" smtClean="0"/>
              <a:t> = 9.2 K) is higher than our operating temperature (T = 4-5 K) → Superconductivity comes for free</a:t>
            </a:r>
          </a:p>
          <a:p>
            <a:pPr marL="592137" lvl="1" indent="-285750"/>
            <a:r>
              <a:rPr lang="en-US" sz="1600" dirty="0" smtClean="0"/>
              <a:t>Low-frequency field fluctuation has been reduced to 30 µG (</a:t>
            </a:r>
            <a:r>
              <a:rPr lang="en-US" sz="1600" dirty="0" err="1" smtClean="0"/>
              <a:t>rms</a:t>
            </a:r>
            <a:r>
              <a:rPr lang="en-US" sz="1600" dirty="0" smtClean="0"/>
              <a:t>) for a 5 G bias field</a:t>
            </a:r>
            <a:endParaRPr lang="en-US" sz="1600" dirty="0"/>
          </a:p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-23244" y="5958338"/>
            <a:ext cx="2553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c.f. </a:t>
            </a:r>
            <a:r>
              <a:rPr lang="en-US" sz="1000" b="1" dirty="0" err="1" smtClean="0"/>
              <a:t>Gabrielse</a:t>
            </a:r>
            <a:r>
              <a:rPr lang="en-US" sz="1000" b="1" dirty="0" smtClean="0"/>
              <a:t> et al. (JMR 1991) and Wang et al. (PRA 2010)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995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50196" y="1098794"/>
            <a:ext cx="4421804" cy="4830616"/>
          </a:xfrm>
        </p:spPr>
        <p:txBody>
          <a:bodyPr/>
          <a:lstStyle/>
          <a:p>
            <a:r>
              <a:rPr lang="en-US" dirty="0" smtClean="0"/>
              <a:t>Two-Qubit </a:t>
            </a:r>
            <a:r>
              <a:rPr lang="en-US" dirty="0"/>
              <a:t>G</a:t>
            </a:r>
            <a:r>
              <a:rPr lang="en-US" dirty="0" smtClean="0"/>
              <a:t>ates</a:t>
            </a:r>
          </a:p>
          <a:p>
            <a:pPr lvl="1"/>
            <a:r>
              <a:rPr lang="en-US" dirty="0" smtClean="0"/>
              <a:t>Demonstrated </a:t>
            </a:r>
            <a:r>
              <a:rPr lang="en-US" dirty="0" err="1" smtClean="0"/>
              <a:t>Moelmer</a:t>
            </a:r>
            <a:r>
              <a:rPr lang="en-US" dirty="0" smtClean="0"/>
              <a:t>-Sorensen gates in Sr</a:t>
            </a:r>
            <a:r>
              <a:rPr lang="en-US" baseline="30000" dirty="0" smtClean="0"/>
              <a:t>+</a:t>
            </a:r>
            <a:r>
              <a:rPr lang="en-US" dirty="0" smtClean="0"/>
              <a:t>-Sr</a:t>
            </a:r>
            <a:r>
              <a:rPr lang="en-US" baseline="30000" dirty="0" smtClean="0"/>
              <a:t>+</a:t>
            </a:r>
            <a:r>
              <a:rPr lang="en-US" dirty="0" smtClean="0"/>
              <a:t>, Ca</a:t>
            </a:r>
            <a:r>
              <a:rPr lang="en-US" baseline="30000" dirty="0" smtClean="0"/>
              <a:t>+</a:t>
            </a:r>
            <a:r>
              <a:rPr lang="en-US" dirty="0" smtClean="0"/>
              <a:t>-Ca</a:t>
            </a:r>
            <a:r>
              <a:rPr lang="en-US" baseline="30000" dirty="0" smtClean="0"/>
              <a:t>+</a:t>
            </a:r>
            <a:r>
              <a:rPr lang="en-US" dirty="0" smtClean="0"/>
              <a:t>, </a:t>
            </a:r>
            <a:r>
              <a:rPr lang="en-US" dirty="0" err="1" smtClean="0"/>
              <a:t>Sr</a:t>
            </a:r>
            <a:r>
              <a:rPr lang="en-US" baseline="30000" dirty="0" smtClean="0"/>
              <a:t>+</a:t>
            </a:r>
            <a:r>
              <a:rPr lang="en-US" dirty="0" smtClean="0"/>
              <a:t>-Ca</a:t>
            </a:r>
            <a:r>
              <a:rPr lang="en-US" baseline="30000" dirty="0" smtClean="0"/>
              <a:t>+</a:t>
            </a:r>
            <a:r>
              <a:rPr lang="en-US" dirty="0"/>
              <a:t>, </a:t>
            </a:r>
            <a:r>
              <a:rPr lang="en-US" dirty="0" err="1" smtClean="0"/>
              <a:t>Sr</a:t>
            </a:r>
            <a:r>
              <a:rPr lang="en-US" baseline="30000" dirty="0" smtClean="0"/>
              <a:t>+</a:t>
            </a:r>
            <a:r>
              <a:rPr lang="en-US" dirty="0" smtClean="0"/>
              <a:t>-Ca</a:t>
            </a:r>
            <a:r>
              <a:rPr lang="en-US" baseline="30000" dirty="0" smtClean="0"/>
              <a:t>+</a:t>
            </a:r>
            <a:r>
              <a:rPr lang="en-US" dirty="0" smtClean="0"/>
              <a:t>-</a:t>
            </a:r>
            <a:r>
              <a:rPr lang="en-US" dirty="0" err="1" smtClean="0"/>
              <a:t>Sr</a:t>
            </a:r>
            <a:r>
              <a:rPr lang="en-US" baseline="30000" dirty="0"/>
              <a:t>+</a:t>
            </a:r>
            <a:endParaRPr lang="en-US" baseline="30000" dirty="0" smtClean="0"/>
          </a:p>
          <a:p>
            <a:pPr lvl="1"/>
            <a:r>
              <a:rPr lang="en-US" dirty="0" smtClean="0"/>
              <a:t>Fidelities 94 - 98.8%</a:t>
            </a:r>
            <a:endParaRPr lang="en-US" dirty="0"/>
          </a:p>
          <a:p>
            <a:r>
              <a:rPr lang="en-US" dirty="0" smtClean="0"/>
              <a:t>Anomalous Heating Studies</a:t>
            </a:r>
          </a:p>
          <a:p>
            <a:pPr lvl="1"/>
            <a:r>
              <a:rPr lang="en-US" dirty="0" smtClean="0"/>
              <a:t>Measured distance dependence</a:t>
            </a:r>
          </a:p>
          <a:p>
            <a:pPr lvl="1"/>
            <a:r>
              <a:rPr lang="en-US" dirty="0" smtClean="0"/>
              <a:t>Observed change in functional form in T dependence after ex-situ ion milling (both </a:t>
            </a:r>
            <a:r>
              <a:rPr lang="en-US" dirty="0" err="1" smtClean="0"/>
              <a:t>Nb</a:t>
            </a:r>
            <a:r>
              <a:rPr lang="en-US" dirty="0" smtClean="0"/>
              <a:t> and Au)</a:t>
            </a:r>
          </a:p>
          <a:p>
            <a:r>
              <a:rPr lang="en-US" dirty="0" smtClean="0"/>
              <a:t>Integrated Photonics</a:t>
            </a:r>
          </a:p>
          <a:p>
            <a:pPr lvl="1"/>
            <a:r>
              <a:rPr lang="en-US" dirty="0" smtClean="0"/>
              <a:t>Demonstrated low-loss CMOS-compatible photonics over 370-1100 nm range</a:t>
            </a:r>
          </a:p>
          <a:p>
            <a:pPr lvl="1"/>
            <a:r>
              <a:rPr lang="en-US" dirty="0" smtClean="0"/>
              <a:t>Designed high efficiency grating couplers</a:t>
            </a:r>
          </a:p>
          <a:p>
            <a:pPr lvl="1"/>
            <a:r>
              <a:rPr lang="en-US" dirty="0" smtClean="0"/>
              <a:t>Built fiber-to-chip attachment tool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23511" y="5491305"/>
            <a:ext cx="2760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MIT collaborations:  Rajeev Ram and Isaac Chuang groups, RLE</a:t>
            </a:r>
            <a:endParaRPr lang="en-US" sz="1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26" y="5571961"/>
            <a:ext cx="693235" cy="3574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74522" y="3750207"/>
            <a:ext cx="4669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Dave Kharas, Suraj Bramhavar, </a:t>
            </a:r>
            <a:r>
              <a:rPr lang="en-US" sz="1200" b="1" dirty="0" smtClean="0"/>
              <a:t>Colin Bruzewicz, Cheri Sorace-Agaskar, </a:t>
            </a:r>
            <a:r>
              <a:rPr lang="en-US" sz="1200" b="1" dirty="0"/>
              <a:t>Robert McConnell, Jon </a:t>
            </a:r>
            <a:r>
              <a:rPr lang="en-US" sz="1200" b="1" dirty="0" smtClean="0"/>
              <a:t>Sedlacek</a:t>
            </a:r>
            <a:r>
              <a:rPr lang="en-US" sz="1200" b="1" dirty="0"/>
              <a:t>, Rich </a:t>
            </a:r>
            <a:r>
              <a:rPr lang="en-US" sz="1200" b="1" dirty="0" smtClean="0"/>
              <a:t>Panock,</a:t>
            </a:r>
            <a:r>
              <a:rPr lang="en-US" sz="1200" b="1" dirty="0"/>
              <a:t> Jeremy Sage</a:t>
            </a:r>
            <a:r>
              <a:rPr lang="en-US" sz="1200" b="1" dirty="0" smtClean="0"/>
              <a:t>, </a:t>
            </a:r>
            <a:r>
              <a:rPr lang="en-US" sz="1200" b="1" dirty="0"/>
              <a:t>Jules Stuart, William </a:t>
            </a:r>
            <a:r>
              <a:rPr lang="en-US" sz="1200" b="1" dirty="0" smtClean="0"/>
              <a:t>Loh, John Liddell; Front:  Jason </a:t>
            </a:r>
            <a:r>
              <a:rPr lang="en-US" sz="1200" b="1" dirty="0"/>
              <a:t>Plant, </a:t>
            </a:r>
            <a:r>
              <a:rPr lang="en-US" sz="1200" b="1" dirty="0" smtClean="0"/>
              <a:t>John </a:t>
            </a:r>
            <a:r>
              <a:rPr lang="en-US" sz="1200" b="1" dirty="0"/>
              <a:t>Chiaverini</a:t>
            </a:r>
            <a:endParaRPr lang="en-US" sz="1200" b="1" dirty="0" smtClean="0"/>
          </a:p>
          <a:p>
            <a:pPr algn="ctr"/>
            <a:endParaRPr lang="en-US" sz="1200" b="1" dirty="0" smtClean="0"/>
          </a:p>
          <a:p>
            <a:pPr algn="ctr"/>
            <a:r>
              <a:rPr lang="en-US" sz="1200" b="1" dirty="0" smtClean="0"/>
              <a:t>(Garrett Simon, Sam Buercklin, Kevin Obenland, Rich Rines, Daniel Kramnik, and Gavin West not shown)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45363" y="1157025"/>
            <a:ext cx="4080806" cy="25931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70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91806" y="1189965"/>
            <a:ext cx="4188507" cy="4830616"/>
          </a:xfrm>
        </p:spPr>
        <p:txBody>
          <a:bodyPr/>
          <a:lstStyle/>
          <a:p>
            <a:r>
              <a:rPr lang="en-US" dirty="0"/>
              <a:t>Electric-field noise</a:t>
            </a:r>
          </a:p>
          <a:p>
            <a:pPr lvl="1"/>
            <a:r>
              <a:rPr lang="en-US" dirty="0" err="1"/>
              <a:t>Adsorbate</a:t>
            </a:r>
            <a:r>
              <a:rPr lang="en-US" dirty="0"/>
              <a:t> layer exploration</a:t>
            </a:r>
          </a:p>
          <a:p>
            <a:pPr lvl="2"/>
            <a:r>
              <a:rPr lang="en-US" dirty="0"/>
              <a:t>Dielectric layers v. hydrocarbons</a:t>
            </a:r>
          </a:p>
          <a:p>
            <a:pPr lvl="2"/>
            <a:r>
              <a:rPr lang="en-US" dirty="0"/>
              <a:t>Multiple dielectric layers</a:t>
            </a:r>
          </a:p>
          <a:p>
            <a:pPr lvl="1"/>
            <a:r>
              <a:rPr lang="en-US" dirty="0"/>
              <a:t>Other materials after </a:t>
            </a:r>
            <a:r>
              <a:rPr lang="en-US" i="1" dirty="0"/>
              <a:t>ex situ</a:t>
            </a:r>
            <a:r>
              <a:rPr lang="en-US" dirty="0"/>
              <a:t> milling</a:t>
            </a:r>
          </a:p>
          <a:p>
            <a:r>
              <a:rPr lang="en-US" dirty="0" smtClean="0"/>
              <a:t>Toward </a:t>
            </a:r>
            <a:r>
              <a:rPr lang="en-US" dirty="0"/>
              <a:t>improved </a:t>
            </a:r>
            <a:r>
              <a:rPr lang="en-US" dirty="0" smtClean="0"/>
              <a:t>logic </a:t>
            </a:r>
            <a:r>
              <a:rPr lang="en-US" dirty="0"/>
              <a:t>operations using on-chip delivered light</a:t>
            </a:r>
          </a:p>
          <a:p>
            <a:pPr lvl="1"/>
            <a:r>
              <a:rPr lang="en-US" dirty="0" smtClean="0"/>
              <a:t>Robust </a:t>
            </a:r>
            <a:r>
              <a:rPr lang="en-US" dirty="0"/>
              <a:t>coupling to trap chip via fibers</a:t>
            </a:r>
          </a:p>
          <a:p>
            <a:pPr lvl="1"/>
            <a:r>
              <a:rPr lang="en-US" dirty="0" err="1"/>
              <a:t>Sr</a:t>
            </a:r>
            <a:r>
              <a:rPr lang="en-US" baseline="30000" dirty="0"/>
              <a:t>+</a:t>
            </a:r>
            <a:r>
              <a:rPr lang="en-US" dirty="0"/>
              <a:t> ion control with chip-delivered light</a:t>
            </a:r>
          </a:p>
          <a:p>
            <a:pPr lvl="1"/>
            <a:r>
              <a:rPr lang="en-US" dirty="0" smtClean="0"/>
              <a:t>Testing </a:t>
            </a:r>
            <a:r>
              <a:rPr lang="en-US" dirty="0"/>
              <a:t>of multi-layer </a:t>
            </a:r>
            <a:r>
              <a:rPr lang="en-US" dirty="0" smtClean="0"/>
              <a:t>devices with ions:  </a:t>
            </a:r>
            <a:r>
              <a:rPr lang="en-US" dirty="0"/>
              <a:t>crosstalk, scattering,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Multi-qubit gates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74522" y="3750207"/>
            <a:ext cx="4669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Dave Kharas, Suraj Bramhavar, </a:t>
            </a:r>
            <a:r>
              <a:rPr lang="en-US" sz="1200" b="1" dirty="0" smtClean="0"/>
              <a:t>Colin Bruzewicz, Cheri Sorace-Agaskar, </a:t>
            </a:r>
            <a:r>
              <a:rPr lang="en-US" sz="1200" b="1" dirty="0"/>
              <a:t>Robert McConnell, Jon </a:t>
            </a:r>
            <a:r>
              <a:rPr lang="en-US" sz="1200" b="1" dirty="0" smtClean="0"/>
              <a:t>Sedlacek</a:t>
            </a:r>
            <a:r>
              <a:rPr lang="en-US" sz="1200" b="1" dirty="0"/>
              <a:t>, Rich </a:t>
            </a:r>
            <a:r>
              <a:rPr lang="en-US" sz="1200" b="1" dirty="0" smtClean="0"/>
              <a:t>Panock,</a:t>
            </a:r>
            <a:r>
              <a:rPr lang="en-US" sz="1200" b="1" dirty="0"/>
              <a:t> Jeremy Sage</a:t>
            </a:r>
            <a:r>
              <a:rPr lang="en-US" sz="1200" b="1" dirty="0" smtClean="0"/>
              <a:t>, </a:t>
            </a:r>
            <a:r>
              <a:rPr lang="en-US" sz="1200" b="1" dirty="0"/>
              <a:t>Jules Stuart, William </a:t>
            </a:r>
            <a:r>
              <a:rPr lang="en-US" sz="1200" b="1" dirty="0" smtClean="0"/>
              <a:t>Loh, John Liddell; Front:  Jason </a:t>
            </a:r>
            <a:r>
              <a:rPr lang="en-US" sz="1200" b="1" dirty="0"/>
              <a:t>Plant, </a:t>
            </a:r>
            <a:r>
              <a:rPr lang="en-US" sz="1200" b="1" dirty="0" smtClean="0"/>
              <a:t>John </a:t>
            </a:r>
            <a:r>
              <a:rPr lang="en-US" sz="1200" b="1" dirty="0"/>
              <a:t>Chiaverini</a:t>
            </a:r>
            <a:endParaRPr lang="en-US" sz="1200" b="1" dirty="0" smtClean="0"/>
          </a:p>
          <a:p>
            <a:pPr algn="ctr"/>
            <a:endParaRPr lang="en-US" sz="1200" b="1" dirty="0" smtClean="0"/>
          </a:p>
          <a:p>
            <a:pPr algn="ctr"/>
            <a:r>
              <a:rPr lang="en-US" sz="1200" b="1" dirty="0" smtClean="0"/>
              <a:t>(Garrett Simon, Sam Buercklin, Kevin Obenland, Rich Rines, Daniel Kramnik, and Gavin West not shown)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3511" y="5491305"/>
            <a:ext cx="2760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MIT collaborations:  Rajeev Ram and Isaac Chuang groups, RLE</a:t>
            </a:r>
            <a:endParaRPr lang="en-US" sz="1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26" y="5571961"/>
            <a:ext cx="693235" cy="35744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45363" y="1157025"/>
            <a:ext cx="4080806" cy="25931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4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 to Laser-Ion Coherence</a:t>
            </a:r>
            <a:endParaRPr lang="en-US" dirty="0"/>
          </a:p>
        </p:txBody>
      </p:sp>
      <p:pic>
        <p:nvPicPr>
          <p:cNvPr id="6" name="Picture 5" descr="RamseyContrastCryocooler.pdf - Adobe Acrobat Pro 20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16808" r="20675" b="1027"/>
          <a:stretch/>
        </p:blipFill>
        <p:spPr>
          <a:xfrm>
            <a:off x="5035844" y="1127722"/>
            <a:ext cx="4030856" cy="2933675"/>
          </a:xfrm>
          <a:prstGeom prst="rect">
            <a:avLst/>
          </a:prstGeom>
        </p:spPr>
      </p:pic>
      <p:sp>
        <p:nvSpPr>
          <p:cNvPr id="7" name="Content Placeholder 1"/>
          <p:cNvSpPr>
            <a:spLocks noGrp="1"/>
          </p:cNvSpPr>
          <p:nvPr>
            <p:ph sz="quarter" idx="10"/>
          </p:nvPr>
        </p:nvSpPr>
        <p:spPr>
          <a:xfrm>
            <a:off x="251195" y="2437374"/>
            <a:ext cx="4476448" cy="3917777"/>
          </a:xfrm>
        </p:spPr>
        <p:txBody>
          <a:bodyPr/>
          <a:lstStyle/>
          <a:p>
            <a:r>
              <a:rPr lang="en-US" dirty="0" smtClean="0"/>
              <a:t>Vibration of </a:t>
            </a:r>
            <a:r>
              <a:rPr lang="en-US" dirty="0" err="1" smtClean="0"/>
              <a:t>cryocooler</a:t>
            </a:r>
            <a:r>
              <a:rPr lang="en-US" dirty="0" smtClean="0"/>
              <a:t> causes laser phase noise at ion location</a:t>
            </a:r>
          </a:p>
          <a:p>
            <a:pPr lvl="1"/>
            <a:r>
              <a:rPr lang="en-US" dirty="0" smtClean="0"/>
              <a:t>Operating above </a:t>
            </a:r>
            <a:r>
              <a:rPr lang="en-US" dirty="0" err="1" smtClean="0"/>
              <a:t>LHe</a:t>
            </a:r>
            <a:r>
              <a:rPr lang="en-US" dirty="0" smtClean="0"/>
              <a:t> boiling point reduces coupling of cooler to ion trap, increasing coherence time</a:t>
            </a:r>
          </a:p>
          <a:p>
            <a:pPr lvl="1"/>
            <a:r>
              <a:rPr lang="en-US" dirty="0" smtClean="0"/>
              <a:t>Residual vibrations still have significant negative effect, cf. “</a:t>
            </a:r>
            <a:r>
              <a:rPr lang="en-US" dirty="0"/>
              <a:t>C</a:t>
            </a:r>
            <a:r>
              <a:rPr lang="en-US" dirty="0" smtClean="0"/>
              <a:t>ryocooler off” data point</a:t>
            </a:r>
          </a:p>
          <a:p>
            <a:r>
              <a:rPr lang="en-US" dirty="0" smtClean="0"/>
              <a:t>Integrated photonic grating couplers should further improve coherence time</a:t>
            </a:r>
          </a:p>
          <a:p>
            <a:pPr lvl="1"/>
            <a:r>
              <a:rPr lang="en-US" dirty="0" smtClean="0"/>
              <a:t>Vibration-induced motion of laser and ion becomes common mode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214544" y="4478298"/>
            <a:ext cx="3764604" cy="128047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/>
              <a:t>M</a:t>
            </a:r>
            <a:r>
              <a:rPr lang="en-US" b="1" dirty="0" smtClean="0"/>
              <a:t>easurements </a:t>
            </a:r>
            <a:r>
              <a:rPr lang="en-US" b="1" dirty="0"/>
              <a:t>using two different transitions show </a:t>
            </a:r>
            <a:r>
              <a:rPr lang="en-US" b="1" dirty="0" smtClean="0"/>
              <a:t>B-field </a:t>
            </a:r>
            <a:r>
              <a:rPr lang="en-US" b="1" dirty="0"/>
              <a:t>fluctuations do not </a:t>
            </a:r>
            <a:r>
              <a:rPr lang="en-US" b="1" dirty="0" smtClean="0"/>
              <a:t>limit </a:t>
            </a:r>
            <a:r>
              <a:rPr lang="en-US" b="1" dirty="0"/>
              <a:t>our </a:t>
            </a:r>
            <a:r>
              <a:rPr lang="en-US" b="1" dirty="0" smtClean="0"/>
              <a:t>system coherence at this level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999141" y="1865971"/>
            <a:ext cx="460918" cy="5203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49938" y="2040561"/>
            <a:ext cx="9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5K to </a:t>
            </a:r>
            <a:r>
              <a:rPr lang="en-US" sz="1000" b="1" dirty="0" err="1" smtClean="0"/>
              <a:t>cryocooler</a:t>
            </a:r>
            <a:r>
              <a:rPr lang="en-US" sz="1000" b="1" dirty="0" smtClean="0"/>
              <a:t> off</a:t>
            </a:r>
            <a:endParaRPr 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72069" y="2307749"/>
            <a:ext cx="638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4K to 5K</a:t>
            </a:r>
            <a:endParaRPr lang="en-US" sz="1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152184" y="2295258"/>
            <a:ext cx="247750" cy="3804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52631" y="965114"/>
            <a:ext cx="1928518" cy="1905000"/>
            <a:chOff x="137361" y="1042377"/>
            <a:chExt cx="1928518" cy="1905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61" y="1042377"/>
              <a:ext cx="1018961" cy="19050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216743" y="1889676"/>
              <a:ext cx="849136" cy="21040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tint val="66000"/>
                    <a:satMod val="160000"/>
                  </a:schemeClr>
                </a:gs>
                <a:gs pos="50000">
                  <a:schemeClr val="accent1">
                    <a:lumMod val="75000"/>
                    <a:tint val="44500"/>
                    <a:satMod val="16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5533" y="1769171"/>
              <a:ext cx="575273" cy="8491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88806" y="1224116"/>
              <a:ext cx="128728" cy="5450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444383" y="1514890"/>
              <a:ext cx="4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1617842" y="1483250"/>
              <a:ext cx="66743" cy="66743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218115" y="1869628"/>
              <a:ext cx="843373" cy="245823"/>
              <a:chOff x="3857439" y="1026080"/>
              <a:chExt cx="1496962" cy="245823"/>
            </a:xfrm>
            <a:solidFill>
              <a:schemeClr val="accent3"/>
            </a:solidFill>
          </p:grpSpPr>
          <p:sp>
            <p:nvSpPr>
              <p:cNvPr id="38" name="Freeform 37"/>
              <p:cNvSpPr/>
              <p:nvPr/>
            </p:nvSpPr>
            <p:spPr>
              <a:xfrm>
                <a:off x="3857439" y="1026080"/>
                <a:ext cx="1496962" cy="62659"/>
              </a:xfrm>
              <a:custGeom>
                <a:avLst/>
                <a:gdLst>
                  <a:gd name="connsiteX0" fmla="*/ 0 w 1496962"/>
                  <a:gd name="connsiteY0" fmla="*/ 0 h 250804"/>
                  <a:gd name="connsiteX1" fmla="*/ 730045 w 1496962"/>
                  <a:gd name="connsiteY1" fmla="*/ 250722 h 250804"/>
                  <a:gd name="connsiteX2" fmla="*/ 1496962 w 1496962"/>
                  <a:gd name="connsiteY2" fmla="*/ 29496 h 250804"/>
                  <a:gd name="connsiteX0" fmla="*/ 0 w 1496962"/>
                  <a:gd name="connsiteY0" fmla="*/ 0 h 250804"/>
                  <a:gd name="connsiteX1" fmla="*/ 730045 w 1496962"/>
                  <a:gd name="connsiteY1" fmla="*/ 250722 h 250804"/>
                  <a:gd name="connsiteX2" fmla="*/ 1496962 w 1496962"/>
                  <a:gd name="connsiteY2" fmla="*/ 29496 h 250804"/>
                  <a:gd name="connsiteX0" fmla="*/ 0 w 1496962"/>
                  <a:gd name="connsiteY0" fmla="*/ 0 h 250828"/>
                  <a:gd name="connsiteX1" fmla="*/ 730045 w 1496962"/>
                  <a:gd name="connsiteY1" fmla="*/ 250722 h 250828"/>
                  <a:gd name="connsiteX2" fmla="*/ 1496962 w 1496962"/>
                  <a:gd name="connsiteY2" fmla="*/ 29496 h 250828"/>
                  <a:gd name="connsiteX0" fmla="*/ 0 w 1496962"/>
                  <a:gd name="connsiteY0" fmla="*/ 0 h 250844"/>
                  <a:gd name="connsiteX1" fmla="*/ 730045 w 1496962"/>
                  <a:gd name="connsiteY1" fmla="*/ 250722 h 250844"/>
                  <a:gd name="connsiteX2" fmla="*/ 1496962 w 1496962"/>
                  <a:gd name="connsiteY2" fmla="*/ 29496 h 25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6962" h="250844">
                    <a:moveTo>
                      <a:pt x="0" y="0"/>
                    </a:moveTo>
                    <a:cubicBezTo>
                      <a:pt x="240275" y="122903"/>
                      <a:pt x="480551" y="245806"/>
                      <a:pt x="730045" y="250722"/>
                    </a:cubicBezTo>
                    <a:cubicBezTo>
                      <a:pt x="979539" y="255638"/>
                      <a:pt x="1273278" y="111840"/>
                      <a:pt x="1496962" y="29496"/>
                    </a:cubicBezTo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 flipV="1">
                <a:off x="3857439" y="1209244"/>
                <a:ext cx="1496962" cy="62659"/>
              </a:xfrm>
              <a:custGeom>
                <a:avLst/>
                <a:gdLst>
                  <a:gd name="connsiteX0" fmla="*/ 0 w 1496962"/>
                  <a:gd name="connsiteY0" fmla="*/ 0 h 250804"/>
                  <a:gd name="connsiteX1" fmla="*/ 730045 w 1496962"/>
                  <a:gd name="connsiteY1" fmla="*/ 250722 h 250804"/>
                  <a:gd name="connsiteX2" fmla="*/ 1496962 w 1496962"/>
                  <a:gd name="connsiteY2" fmla="*/ 29496 h 250804"/>
                  <a:gd name="connsiteX0" fmla="*/ 0 w 1496962"/>
                  <a:gd name="connsiteY0" fmla="*/ 0 h 250804"/>
                  <a:gd name="connsiteX1" fmla="*/ 730045 w 1496962"/>
                  <a:gd name="connsiteY1" fmla="*/ 250722 h 250804"/>
                  <a:gd name="connsiteX2" fmla="*/ 1496962 w 1496962"/>
                  <a:gd name="connsiteY2" fmla="*/ 29496 h 250804"/>
                  <a:gd name="connsiteX0" fmla="*/ 0 w 1496962"/>
                  <a:gd name="connsiteY0" fmla="*/ 0 h 250828"/>
                  <a:gd name="connsiteX1" fmla="*/ 730045 w 1496962"/>
                  <a:gd name="connsiteY1" fmla="*/ 250722 h 250828"/>
                  <a:gd name="connsiteX2" fmla="*/ 1496962 w 1496962"/>
                  <a:gd name="connsiteY2" fmla="*/ 29496 h 250828"/>
                  <a:gd name="connsiteX0" fmla="*/ 0 w 1496962"/>
                  <a:gd name="connsiteY0" fmla="*/ 0 h 250844"/>
                  <a:gd name="connsiteX1" fmla="*/ 730045 w 1496962"/>
                  <a:gd name="connsiteY1" fmla="*/ 250722 h 250844"/>
                  <a:gd name="connsiteX2" fmla="*/ 1496962 w 1496962"/>
                  <a:gd name="connsiteY2" fmla="*/ 29496 h 25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6962" h="250844">
                    <a:moveTo>
                      <a:pt x="0" y="0"/>
                    </a:moveTo>
                    <a:cubicBezTo>
                      <a:pt x="240275" y="122903"/>
                      <a:pt x="480551" y="245806"/>
                      <a:pt x="730045" y="250722"/>
                    </a:cubicBezTo>
                    <a:cubicBezTo>
                      <a:pt x="979539" y="255638"/>
                      <a:pt x="1273278" y="111840"/>
                      <a:pt x="1496962" y="29496"/>
                    </a:cubicBezTo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446985" y="1993273"/>
              <a:ext cx="4068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620444" y="1961633"/>
              <a:ext cx="66743" cy="66743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88806" y="1923701"/>
              <a:ext cx="128728" cy="12872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346449" y="2284772"/>
              <a:ext cx="684077" cy="16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0684" y="225679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k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207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Multi-Qubit Chains and Gates:</a:t>
            </a:r>
            <a:br>
              <a:rPr lang="en-US" dirty="0" smtClean="0"/>
            </a:br>
            <a:r>
              <a:rPr lang="en-US" dirty="0" smtClean="0"/>
              <a:t>Same Species 2-Qubit Gate</a:t>
            </a:r>
            <a:endParaRPr lang="en-US" dirty="0"/>
          </a:p>
        </p:txBody>
      </p:sp>
      <p:pic>
        <p:nvPicPr>
          <p:cNvPr id="4" name="Picture 2" descr="C:\Users\jo26624\Documents\DAMOP2017\msGate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19" y="1687114"/>
            <a:ext cx="2600567" cy="20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85657" y="1193640"/>
            <a:ext cx="3188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/>
              <a:t>Mølmer</a:t>
            </a:r>
            <a:r>
              <a:rPr lang="en-US" sz="2000" b="1" dirty="0" smtClean="0"/>
              <a:t> – </a:t>
            </a:r>
            <a:r>
              <a:rPr lang="en-US" sz="2000" b="1" dirty="0" err="1" smtClean="0"/>
              <a:t>Sørensen</a:t>
            </a:r>
            <a:r>
              <a:rPr lang="en-US" sz="2000" b="1" dirty="0" smtClean="0"/>
              <a:t> Gate</a:t>
            </a:r>
            <a:endParaRPr lang="en-US" sz="2000" b="1" dirty="0"/>
          </a:p>
        </p:txBody>
      </p:sp>
      <p:pic>
        <p:nvPicPr>
          <p:cNvPr id="6" name="Picture 5" descr="N:\Individual Folders\Bruzewicz\Papers\QLSFigs\DualChain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2" t="9405" r="49021" b="83852"/>
          <a:stretch/>
        </p:blipFill>
        <p:spPr bwMode="auto">
          <a:xfrm>
            <a:off x="376210" y="1284960"/>
            <a:ext cx="2385390" cy="21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Machine generated alternative text:&#10;1.0&#10;0.5&#10;0.0&#10;-0.5&#10;-1.0&#10;0.0 0.1 0.2 0.3 0.4&#10;Analysis phase (fraction of 4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24" y="4403637"/>
            <a:ext cx="3036662" cy="178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35" y="4274632"/>
            <a:ext cx="3244311" cy="18157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086" y="270779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Ca</a:t>
            </a:r>
            <a:r>
              <a:rPr lang="en-US" sz="1600" b="1" baseline="30000" dirty="0" smtClean="0">
                <a:solidFill>
                  <a:schemeClr val="bg1"/>
                </a:solidFill>
              </a:rPr>
              <a:t>+</a:t>
            </a:r>
            <a:endParaRPr lang="en-US" sz="1600" b="1" baseline="30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2941" y="185273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Ca</a:t>
            </a:r>
            <a:r>
              <a:rPr lang="en-US" sz="1600" b="1" baseline="30000" dirty="0" smtClean="0">
                <a:solidFill>
                  <a:schemeClr val="bg1"/>
                </a:solidFill>
              </a:rPr>
              <a:t>+</a:t>
            </a:r>
            <a:endParaRPr lang="en-US" sz="1600" b="1" baseline="3000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497884" y="4693527"/>
            <a:ext cx="2472304" cy="64929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 rtl="0">
              <a:buNone/>
            </a:pPr>
            <a:r>
              <a:rPr lang="en-US" sz="18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Two qubit gate fidelity: 98.8%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49235" y="3695250"/>
                <a:ext cx="3619261" cy="600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𝐵𝑒𝑙𝑙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+</m:t>
                      </m:r>
                      <m:r>
                        <a:rPr lang="en-US" sz="1600" b="0" i="1" smtClean="0">
                          <a:latin typeface="Cambria Math"/>
                        </a:rPr>
                        <m:t>𝑖</m:t>
                      </m:r>
                      <m:r>
                        <a:rPr lang="en-US" sz="1600" i="1">
                          <a:latin typeface="Cambria Math"/>
                        </a:rPr>
                        <m:t>|</m:t>
                      </m:r>
                      <m:r>
                        <a:rPr lang="en-US" sz="1600" b="0" i="1" smtClean="0">
                          <a:latin typeface="Cambria Math"/>
                        </a:rPr>
                        <m:t>11</m:t>
                      </m:r>
                      <m:r>
                        <a:rPr lang="en-US" sz="1600" i="1">
                          <a:latin typeface="Cambria Math"/>
                        </a:rPr>
                        <m:t>⟩)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35" y="3695250"/>
                <a:ext cx="3619261" cy="600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1181138" y="4180023"/>
            <a:ext cx="753460" cy="12156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04488" y="4828940"/>
            <a:ext cx="0" cy="95974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3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Gate Performance in Two Different Atomic Species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0"/>
          </p:nvPr>
        </p:nvSpPr>
        <p:spPr>
          <a:xfrm>
            <a:off x="251194" y="1127722"/>
            <a:ext cx="8244578" cy="16886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Following improvement to lab control systems, two-qubit gate fidelity improved to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 = 0.988(2) </a:t>
            </a:r>
            <a:r>
              <a:rPr lang="en-US" dirty="0" smtClean="0"/>
              <a:t>in </a:t>
            </a:r>
            <a:r>
              <a:rPr lang="en-US" dirty="0"/>
              <a:t>Ca</a:t>
            </a:r>
            <a:r>
              <a:rPr lang="en-US" baseline="30000" dirty="0" smtClean="0"/>
              <a:t>+</a:t>
            </a:r>
            <a:r>
              <a:rPr lang="en-US" dirty="0" smtClean="0"/>
              <a:t>-Ca</a:t>
            </a:r>
            <a:r>
              <a:rPr lang="en-US" baseline="30000" dirty="0" smtClean="0"/>
              <a:t>+</a:t>
            </a:r>
            <a:endParaRPr lang="en-US" dirty="0" smtClean="0"/>
          </a:p>
          <a:p>
            <a:pPr marL="592137" lvl="1" indent="-285750"/>
            <a:r>
              <a:rPr lang="en-US" dirty="0" smtClean="0"/>
              <a:t>Control refinements should improved Sr</a:t>
            </a:r>
            <a:r>
              <a:rPr lang="en-US" baseline="30000" dirty="0" smtClean="0"/>
              <a:t>+</a:t>
            </a:r>
            <a:r>
              <a:rPr lang="en-US" dirty="0" smtClean="0"/>
              <a:t> gate performance </a:t>
            </a:r>
          </a:p>
          <a:p>
            <a:pPr marL="809625" lvl="2" indent="-285750"/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F=0.974(2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US" sz="1800" dirty="0" smtClean="0"/>
              <a:t>in </a:t>
            </a:r>
            <a:r>
              <a:rPr lang="en-US" sz="1800" dirty="0" err="1" smtClean="0"/>
              <a:t>Sr</a:t>
            </a:r>
            <a:r>
              <a:rPr lang="en-US" sz="1800" baseline="30000" dirty="0" smtClean="0"/>
              <a:t>+</a:t>
            </a:r>
            <a:r>
              <a:rPr lang="en-US" sz="1800" dirty="0" smtClean="0"/>
              <a:t>-</a:t>
            </a:r>
            <a:r>
              <a:rPr lang="en-US" sz="1800" dirty="0" err="1" smtClean="0"/>
              <a:t>Sr</a:t>
            </a:r>
            <a:r>
              <a:rPr lang="en-US" sz="1800" baseline="30000" dirty="0" smtClean="0"/>
              <a:t>+</a:t>
            </a:r>
          </a:p>
          <a:p>
            <a:pPr marL="809625" lvl="2" indent="-285750"/>
            <a:r>
              <a:rPr lang="en-US" sz="1800" dirty="0" smtClean="0"/>
              <a:t>Extra uncompensated fiber length in </a:t>
            </a:r>
            <a:r>
              <a:rPr lang="en-US" sz="1800" dirty="0" err="1" smtClean="0"/>
              <a:t>Sr</a:t>
            </a:r>
            <a:r>
              <a:rPr lang="en-US" sz="1800" baseline="30000" dirty="0" smtClean="0"/>
              <a:t>+</a:t>
            </a:r>
            <a:r>
              <a:rPr lang="en-US" sz="1800" dirty="0" smtClean="0"/>
              <a:t> setup</a:t>
            </a:r>
          </a:p>
          <a:p>
            <a:pPr marL="809625" lvl="2" indent="-285750"/>
            <a:r>
              <a:rPr lang="en-US" sz="1800" dirty="0" smtClean="0"/>
              <a:t>Potentially broader laser for </a:t>
            </a:r>
            <a:r>
              <a:rPr lang="en-US" sz="1800" dirty="0" err="1" smtClean="0"/>
              <a:t>Sr</a:t>
            </a:r>
            <a:r>
              <a:rPr lang="en-US" sz="1800" baseline="30000" dirty="0" smtClean="0"/>
              <a:t>+</a:t>
            </a:r>
            <a:endParaRPr lang="en-US" sz="1800" baseline="30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04793" y="3301522"/>
            <a:ext cx="3555152" cy="2928068"/>
            <a:chOff x="650890" y="3194304"/>
            <a:chExt cx="3555152" cy="2928068"/>
          </a:xfrm>
        </p:grpSpPr>
        <p:pic>
          <p:nvPicPr>
            <p:cNvPr id="6" name="Picture 5" descr="SrMS.pdf - Adobe Acrobat Pro 20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14615" r="20518" b="1052"/>
            <a:stretch/>
          </p:blipFill>
          <p:spPr>
            <a:xfrm>
              <a:off x="650890" y="3577251"/>
              <a:ext cx="3541217" cy="254512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97498" y="3194304"/>
              <a:ext cx="3108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Improved Sr</a:t>
              </a:r>
              <a:r>
                <a:rPr lang="en-US" b="1" baseline="30000" dirty="0" smtClean="0"/>
                <a:t>+</a:t>
              </a:r>
              <a:r>
                <a:rPr lang="en-US" b="1" dirty="0"/>
                <a:t> </a:t>
              </a:r>
              <a:r>
                <a:rPr lang="en-US" b="1" dirty="0" smtClean="0"/>
                <a:t>- Sr</a:t>
              </a:r>
              <a:r>
                <a:rPr lang="en-US" b="1" baseline="30000" dirty="0" smtClean="0"/>
                <a:t>+</a:t>
              </a:r>
              <a:r>
                <a:rPr lang="en-US" b="1" dirty="0" smtClean="0"/>
                <a:t> MS gate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7788" y="3301523"/>
            <a:ext cx="3600351" cy="2928067"/>
            <a:chOff x="4942474" y="1292352"/>
            <a:chExt cx="3600351" cy="2928067"/>
          </a:xfrm>
        </p:grpSpPr>
        <p:pic>
          <p:nvPicPr>
            <p:cNvPr id="4" name="Picture 3" descr="CaMS.pdf - Adobe Acrobat Pro 20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9" t="14615" r="20300" b="1052"/>
            <a:stretch/>
          </p:blipFill>
          <p:spPr>
            <a:xfrm>
              <a:off x="4942474" y="1675298"/>
              <a:ext cx="3541106" cy="254512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31690" y="1292352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Improved Ca</a:t>
              </a:r>
              <a:r>
                <a:rPr lang="en-US" b="1" baseline="30000" dirty="0" smtClean="0"/>
                <a:t>+</a:t>
              </a:r>
              <a:r>
                <a:rPr lang="en-US" b="1" dirty="0" smtClean="0"/>
                <a:t> - Ca</a:t>
              </a:r>
              <a:r>
                <a:rPr lang="en-US" b="1" baseline="30000" dirty="0" smtClean="0"/>
                <a:t>+</a:t>
              </a:r>
              <a:r>
                <a:rPr lang="en-US" b="1" dirty="0" smtClean="0"/>
                <a:t> MS gate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473" y="1114107"/>
            <a:ext cx="720796" cy="65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1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13" y="3523742"/>
            <a:ext cx="3136966" cy="276727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Inter-Species Entanglement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852"/>
          <a:stretch/>
        </p:blipFill>
        <p:spPr>
          <a:xfrm>
            <a:off x="4628293" y="1327930"/>
            <a:ext cx="4389120" cy="33185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7566" y="4838741"/>
            <a:ext cx="3784578" cy="11195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dirty="0" smtClean="0"/>
              <a:t>This is the first demonstration of an inter-species </a:t>
            </a:r>
            <a:r>
              <a:rPr lang="en-US" sz="1600" b="1" dirty="0" err="1"/>
              <a:t>Mølmer-Sørensen</a:t>
            </a:r>
            <a:r>
              <a:rPr lang="en-US" sz="1600" b="1" dirty="0" smtClean="0"/>
              <a:t> gate using two different optical qubit species (F=0.94)</a:t>
            </a:r>
            <a:endParaRPr lang="en-US" sz="1600" b="1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0"/>
          </p:nvPr>
        </p:nvSpPr>
        <p:spPr>
          <a:xfrm>
            <a:off x="251193" y="1127722"/>
            <a:ext cx="4240339" cy="48306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same interaction can be used to generate entanglement between ions of different species</a:t>
            </a:r>
          </a:p>
          <a:p>
            <a:pPr lvl="1"/>
            <a:r>
              <a:rPr lang="en-US" dirty="0" smtClean="0"/>
              <a:t>High-fidelity inter-species gate requires high-fidelity operations for both individual species</a:t>
            </a:r>
          </a:p>
          <a:p>
            <a:pPr lvl="1"/>
            <a:r>
              <a:rPr lang="en-US" dirty="0" smtClean="0"/>
              <a:t>Some common-mode rejection is lost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4" t="15054" r="17883" b="13427"/>
          <a:stretch/>
        </p:blipFill>
        <p:spPr>
          <a:xfrm>
            <a:off x="141466" y="3596177"/>
            <a:ext cx="173736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3452" y="3783588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Sr</a:t>
            </a:r>
            <a:r>
              <a:rPr lang="en-US" sz="1600" b="1" baseline="30000" dirty="0" smtClean="0">
                <a:solidFill>
                  <a:schemeClr val="bg1"/>
                </a:solidFill>
              </a:rPr>
              <a:t>+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7571" y="4778733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Ca</a:t>
            </a:r>
            <a:r>
              <a:rPr lang="en-US" sz="1600" b="1" baseline="30000" dirty="0" smtClean="0">
                <a:solidFill>
                  <a:schemeClr val="bg1"/>
                </a:solidFill>
              </a:rPr>
              <a:t>+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9955" y="102376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Ca</a:t>
            </a:r>
            <a:r>
              <a:rPr lang="en-US" b="1" baseline="30000" dirty="0" smtClean="0"/>
              <a:t>+</a:t>
            </a:r>
            <a:r>
              <a:rPr lang="en-US" b="1" dirty="0" smtClean="0"/>
              <a:t> - Sr</a:t>
            </a:r>
            <a:r>
              <a:rPr lang="en-US" b="1" baseline="30000" dirty="0" smtClean="0"/>
              <a:t>+</a:t>
            </a:r>
            <a:r>
              <a:rPr lang="en-US" b="1" dirty="0" smtClean="0"/>
              <a:t> MS gate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-23244" y="5958338"/>
            <a:ext cx="2553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c.f. NIST Be</a:t>
            </a:r>
            <a:r>
              <a:rPr lang="en-US" sz="1000" b="1" baseline="30000" dirty="0" smtClean="0"/>
              <a:t>+</a:t>
            </a:r>
            <a:r>
              <a:rPr lang="en-US" sz="1000" b="1" dirty="0" smtClean="0"/>
              <a:t>-Mg</a:t>
            </a:r>
            <a:r>
              <a:rPr lang="en-US" sz="1000" b="1" baseline="30000" dirty="0" smtClean="0"/>
              <a:t>+</a:t>
            </a:r>
            <a:r>
              <a:rPr lang="en-US" sz="1000" b="1" dirty="0" smtClean="0"/>
              <a:t>, F~0.97 (Nature 2015) and UMD Ba</a:t>
            </a:r>
            <a:r>
              <a:rPr lang="en-US" sz="1000" b="1" baseline="30000" dirty="0" smtClean="0"/>
              <a:t>+</a:t>
            </a:r>
            <a:r>
              <a:rPr lang="en-US" sz="1000" b="1" dirty="0" smtClean="0"/>
              <a:t>-</a:t>
            </a:r>
            <a:r>
              <a:rPr lang="en-US" sz="1000" b="1" dirty="0" err="1" smtClean="0"/>
              <a:t>Yb</a:t>
            </a:r>
            <a:r>
              <a:rPr lang="en-US" sz="1000" b="1" baseline="30000" dirty="0" smtClean="0"/>
              <a:t>+</a:t>
            </a:r>
            <a:r>
              <a:rPr lang="en-US" sz="1000" b="1" dirty="0" smtClean="0"/>
              <a:t>, F=0.60 (PRL 2017)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63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96656" y="1275711"/>
            <a:ext cx="5217186" cy="3157656"/>
            <a:chOff x="4037368" y="2720423"/>
            <a:chExt cx="2764141" cy="1672972"/>
          </a:xfrm>
        </p:grpSpPr>
        <p:sp>
          <p:nvSpPr>
            <p:cNvPr id="15" name="Rectangle 14"/>
            <p:cNvSpPr/>
            <p:nvPr/>
          </p:nvSpPr>
          <p:spPr>
            <a:xfrm>
              <a:off x="4169242" y="2720423"/>
              <a:ext cx="2489823" cy="167297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6" t="14285" r="57788" b="40158"/>
            <a:stretch/>
          </p:blipFill>
          <p:spPr bwMode="auto">
            <a:xfrm>
              <a:off x="4296284" y="2795710"/>
              <a:ext cx="1081924" cy="106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56" t="-1" r="23269" b="47933"/>
            <a:stretch/>
          </p:blipFill>
          <p:spPr bwMode="auto">
            <a:xfrm>
              <a:off x="5753737" y="2831354"/>
              <a:ext cx="645864" cy="106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037368" y="3995019"/>
              <a:ext cx="2764141" cy="195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Dual-cell physical architecture concept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378208" y="2868843"/>
              <a:ext cx="375529" cy="106086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066671" y="4801129"/>
            <a:ext cx="7010659" cy="1184997"/>
          </a:xfrm>
        </p:spPr>
        <p:txBody>
          <a:bodyPr/>
          <a:lstStyle/>
          <a:p>
            <a:r>
              <a:rPr lang="en-US" dirty="0"/>
              <a:t>Longer multi-species ion chains can serve as the basis of a scalable QIP </a:t>
            </a:r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E.g., surface code error correction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Multi-Qubit Chains and Gates:</a:t>
            </a:r>
            <a:br>
              <a:rPr lang="en-US" dirty="0"/>
            </a:br>
            <a:r>
              <a:rPr lang="en-US" dirty="0"/>
              <a:t>Mixed Species </a:t>
            </a:r>
            <a:r>
              <a:rPr lang="en-US" dirty="0" smtClean="0"/>
              <a:t>Unit Cell Chain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195096" y="1812692"/>
            <a:ext cx="4208040" cy="2129759"/>
            <a:chOff x="2198225" y="1990664"/>
            <a:chExt cx="4208040" cy="21297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6264" t="16927" r="16876" b="20923"/>
            <a:stretch/>
          </p:blipFill>
          <p:spPr>
            <a:xfrm>
              <a:off x="4199614" y="1993291"/>
              <a:ext cx="2206651" cy="2127132"/>
            </a:xfrm>
            <a:prstGeom prst="rect">
              <a:avLst/>
            </a:prstGeom>
            <a:ln w="38100">
              <a:solidFill>
                <a:srgbClr val="FF9933"/>
              </a:solidFill>
            </a:ln>
          </p:spPr>
        </p:pic>
        <p:cxnSp>
          <p:nvCxnSpPr>
            <p:cNvPr id="9" name="Straight Connector 8"/>
            <p:cNvCxnSpPr/>
            <p:nvPr/>
          </p:nvCxnSpPr>
          <p:spPr>
            <a:xfrm flipH="1" flipV="1">
              <a:off x="2198226" y="3021935"/>
              <a:ext cx="2001388" cy="1098488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518753" y="3485085"/>
              <a:ext cx="518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Sr</a:t>
              </a:r>
              <a:r>
                <a:rPr lang="en-US" b="1" baseline="30000" dirty="0" smtClean="0">
                  <a:solidFill>
                    <a:schemeClr val="bg1"/>
                  </a:solidFill>
                </a:rPr>
                <a:t>+</a:t>
              </a:r>
              <a:endParaRPr lang="en-US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04150" y="2431177"/>
              <a:ext cx="518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Sr</a:t>
              </a:r>
              <a:r>
                <a:rPr lang="en-US" b="1" baseline="30000" dirty="0" smtClean="0">
                  <a:solidFill>
                    <a:schemeClr val="bg1"/>
                  </a:solidFill>
                </a:rPr>
                <a:t>+</a:t>
              </a:r>
              <a:endParaRPr lang="en-US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52149" y="2684397"/>
              <a:ext cx="569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Ca</a:t>
              </a:r>
              <a:r>
                <a:rPr lang="en-US" b="1" baseline="30000" dirty="0" smtClean="0">
                  <a:solidFill>
                    <a:schemeClr val="bg1"/>
                  </a:solidFill>
                </a:rPr>
                <a:t>+</a:t>
              </a:r>
              <a:endParaRPr lang="en-US" b="1" baseline="300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2198225" y="1990664"/>
              <a:ext cx="1979481" cy="496917"/>
            </a:xfrm>
            <a:prstGeom prst="line">
              <a:avLst/>
            </a:prstGeom>
            <a:ln w="381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51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Lincoln_2013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Lincoln_2012_v2</Template>
  <TotalTime>12342</TotalTime>
  <Words>2864</Words>
  <Application>Microsoft Office PowerPoint</Application>
  <PresentationFormat>On-screen Show (4:3)</PresentationFormat>
  <Paragraphs>446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Courier New</vt:lpstr>
      <vt:lpstr>Symbol</vt:lpstr>
      <vt:lpstr>Times New Roman</vt:lpstr>
      <vt:lpstr>Office Theme</vt:lpstr>
      <vt:lpstr>1_Lincoln_2013</vt:lpstr>
      <vt:lpstr> Toward Scalable, High-Fidelity Trapped-Ion Quantum Information Processing</vt:lpstr>
      <vt:lpstr>Introduction and Outline</vt:lpstr>
      <vt:lpstr>Introduction and Outline</vt:lpstr>
      <vt:lpstr>Self-Shielding Superconducting Ring Geometry</vt:lpstr>
      <vt:lpstr>Improvements to Laser-Ion Coherence</vt:lpstr>
      <vt:lpstr>Multi-Qubit Chains and Gates: Same Species 2-Qubit Gate</vt:lpstr>
      <vt:lpstr>Improved Gate Performance in Two Different Atomic Species</vt:lpstr>
      <vt:lpstr>Inter-Species Entanglement Generation</vt:lpstr>
      <vt:lpstr>Multi-Qubit Chains and Gates: Mixed Species Unit Cell Chain</vt:lpstr>
      <vt:lpstr>Logic Gates in Longer Ion Chains</vt:lpstr>
      <vt:lpstr>Cryocooler Vibration Compensation</vt:lpstr>
      <vt:lpstr>Vibration Compensation:  Preliminary Results</vt:lpstr>
      <vt:lpstr>Introduction and Outline</vt:lpstr>
      <vt:lpstr>Ion Trap Material Comparison</vt:lpstr>
      <vt:lpstr>Ion Trap Material Comparison</vt:lpstr>
      <vt:lpstr>Distance Dependence</vt:lpstr>
      <vt:lpstr>Distance and Frequency Dependence</vt:lpstr>
      <vt:lpstr>Ex Situ Ion Milling</vt:lpstr>
      <vt:lpstr>XPS of Nb Traps</vt:lpstr>
      <vt:lpstr>Ex situ milling of Au, full T dependence</vt:lpstr>
      <vt:lpstr>Change in Heating Temperature Dependence Hypothesis: Two Effects</vt:lpstr>
      <vt:lpstr>Ex situ milling of Nb</vt:lpstr>
      <vt:lpstr>Material Dependence After Milling</vt:lpstr>
      <vt:lpstr>Frequency/Distance Dependence After Ex Situ Ion Milling</vt:lpstr>
      <vt:lpstr>Anomalous Heating Status</vt:lpstr>
      <vt:lpstr>Introduction and Outline</vt:lpstr>
      <vt:lpstr>Need for Multi-Layer Waveguides</vt:lpstr>
      <vt:lpstr>Measured Loss in LPCVD Si3N4 Waveguides</vt:lpstr>
      <vt:lpstr>Alumina (Al2O3) Development</vt:lpstr>
      <vt:lpstr>Low-Loss Waveguides From NUV to NIR</vt:lpstr>
      <vt:lpstr>PECVD SiN Development</vt:lpstr>
      <vt:lpstr>PECVD SiN Loss Measurement</vt:lpstr>
      <vt:lpstr>Grating Coupler Measurements</vt:lpstr>
      <vt:lpstr>Multi-Wavelength Grating Couplers</vt:lpstr>
      <vt:lpstr>Input/Output Photonic Coupling: New Grating Coupler Designs</vt:lpstr>
      <vt:lpstr>PECVD SiN/Alumina Multilayer Platform</vt:lpstr>
      <vt:lpstr>Coupling Light from Fibers into Multiple Waveguides</vt:lpstr>
      <vt:lpstr>Multi-Wavelength Ion Trap:  Fiber-to-chip Attachment</vt:lpstr>
      <vt:lpstr>LL Fiber-to-Chip Alignment/Attach Tool</vt:lpstr>
      <vt:lpstr>Summary</vt:lpstr>
      <vt:lpstr>Next Steps</vt:lpstr>
    </vt:vector>
  </TitlesOfParts>
  <Company>MIT Lincoln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for Oak Ridge</dc:title>
  <dc:creator>Sage, Jeremy - 0889 - MITLL</dc:creator>
  <cp:lastModifiedBy>Simon, Garrett - 0889 - MITLL</cp:lastModifiedBy>
  <cp:revision>141</cp:revision>
  <dcterms:created xsi:type="dcterms:W3CDTF">2017-11-30T20:10:02Z</dcterms:created>
  <dcterms:modified xsi:type="dcterms:W3CDTF">2018-09-12T21:09:01Z</dcterms:modified>
</cp:coreProperties>
</file>